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Outfit Extra Bold" panose="02010600030101010101" charset="-122"/>
      <p:regular r:id="rId15"/>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0F7"/>
    <a:srgbClr val="897DEC"/>
    <a:srgbClr val="BAB2F2"/>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94610"/>
  </p:normalViewPr>
  <p:slideViewPr>
    <p:cSldViewPr snapToGrid="0" snapToObjects="1">
      <p:cViewPr varScale="1">
        <p:scale>
          <a:sx n="63" d="100"/>
          <a:sy n="63" d="100"/>
        </p:scale>
        <p:origin x="3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Олька В" userId="21dba446f9600cc2" providerId="LiveId" clId="{5D15527C-2A66-4C31-AD1F-17889B224606}"/>
    <pc:docChg chg="modSld">
      <pc:chgData name="Олька В" userId="21dba446f9600cc2" providerId="LiveId" clId="{5D15527C-2A66-4C31-AD1F-17889B224606}" dt="2025-12-02T20:04:43.610" v="0" actId="1076"/>
      <pc:docMkLst>
        <pc:docMk/>
      </pc:docMkLst>
      <pc:sldChg chg="modSp mod">
        <pc:chgData name="Олька В" userId="21dba446f9600cc2" providerId="LiveId" clId="{5D15527C-2A66-4C31-AD1F-17889B224606}" dt="2025-12-02T20:04:43.610" v="0" actId="1076"/>
        <pc:sldMkLst>
          <pc:docMk/>
          <pc:sldMk cId="0" sldId="257"/>
        </pc:sldMkLst>
        <pc:spChg chg="mod">
          <ac:chgData name="Олька В" userId="21dba446f9600cc2" providerId="LiveId" clId="{5D15527C-2A66-4C31-AD1F-17889B224606}" dt="2025-12-02T20:04:43.610" v="0" actId="1076"/>
          <ac:spMkLst>
            <pc:docMk/>
            <pc:sldMk cId="0" sldId="257"/>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950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06B3A-FDB2-1A0C-D8B0-F6ED675A0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BD704-3483-08E6-105D-EA3CD8A5F3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4C44ED-73D7-1309-30FA-9AD6DC9E97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65AC5E-3C03-CCCD-AF63-78D88AA33C3A}"/>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592143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EBF26-33A8-3733-EBCA-4C0048FB5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2A7F6-C312-08BA-DC78-2E9846F3F3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50704F-29F9-FEC2-1BE0-F307A6D0F5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C43C70-2DB7-2472-0093-8880BD2FDC78}"/>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8746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isras.ru/publ.html?id=3066&amp;printmode"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hyperlink" Target="https://cyberleninka.ru/article/n/rabochiy-klass-v-sovetskom-i-rossiyskom-sotsiologicheskom-diskurse" TargetMode="External"/><Relationship Id="rId5" Type="http://schemas.openxmlformats.org/officeDocument/2006/relationships/hyperlink" Target="https://cyberleninka.ru/article/n/sotsialnaya-stratifikatsiya-sovetskogo-obschestva-1917-1930-e-gg-sovremennye-kontseptsii-i-podhody" TargetMode="External"/><Relationship Id="rId4" Type="http://schemas.openxmlformats.org/officeDocument/2006/relationships/hyperlink" Target="https://cyberleninka.ru/article/n/sotsiologicheskaya-teoriya-sotsialnoy-stratifikatsii-i-transformatsionnye-protsessy-v-sovremennoy-rossi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88" y="1971675"/>
            <a:ext cx="7556421" cy="1860233"/>
          </a:xfrm>
          <a:prstGeom prst="rect">
            <a:avLst/>
          </a:prstGeom>
          <a:noFill/>
          <a:ln/>
        </p:spPr>
        <p:txBody>
          <a:bodyPr wrap="square" lIns="0" tIns="0" rIns="0" bIns="0" rtlCol="0" anchor="t"/>
          <a:lstStyle/>
          <a:p>
            <a:pPr marL="0" indent="0" algn="ctr">
              <a:lnSpc>
                <a:spcPts val="4850"/>
              </a:lnSpc>
              <a:buNone/>
            </a:pPr>
            <a:r>
              <a:rPr lang="ru-RU" sz="4000" b="1" i="1" dirty="0">
                <a:latin typeface="Times New Roman" panose="02020603050405020304" pitchFamily="18" charset="0"/>
                <a:ea typeface="Outfit Extra Bold" pitchFamily="34" charset="-122"/>
                <a:cs typeface="Times New Roman" panose="02020603050405020304" pitchFamily="18" charset="0"/>
              </a:rPr>
              <a:t>3.1. </a:t>
            </a:r>
            <a:r>
              <a:rPr lang="en-US" sz="4000" b="1" i="1" dirty="0" err="1">
                <a:latin typeface="Times New Roman" panose="02020603050405020304" pitchFamily="18" charset="0"/>
                <a:ea typeface="Outfit Extra Bold" pitchFamily="34" charset="-122"/>
                <a:cs typeface="Times New Roman" panose="02020603050405020304" pitchFamily="18" charset="0"/>
              </a:rPr>
              <a:t>Характеристика</a:t>
            </a:r>
            <a:r>
              <a:rPr lang="en-US" sz="4000" b="1" i="1" dirty="0">
                <a:latin typeface="Times New Roman" panose="02020603050405020304" pitchFamily="18" charset="0"/>
                <a:ea typeface="Outfit Extra Bold" pitchFamily="34" charset="-122"/>
                <a:cs typeface="Times New Roman" panose="02020603050405020304" pitchFamily="18" charset="0"/>
              </a:rPr>
              <a:t> </a:t>
            </a:r>
            <a:r>
              <a:rPr lang="en-US" sz="4000" b="1" i="1" dirty="0" err="1">
                <a:latin typeface="Times New Roman" panose="02020603050405020304" pitchFamily="18" charset="0"/>
                <a:ea typeface="Outfit Extra Bold" pitchFamily="34" charset="-122"/>
                <a:cs typeface="Times New Roman" panose="02020603050405020304" pitchFamily="18" charset="0"/>
              </a:rPr>
              <a:t>cтратификационной</a:t>
            </a:r>
            <a:r>
              <a:rPr lang="en-US" sz="4000" b="1" i="1" dirty="0">
                <a:latin typeface="Times New Roman" panose="02020603050405020304" pitchFamily="18" charset="0"/>
                <a:ea typeface="Outfit Extra Bold" pitchFamily="34" charset="-122"/>
                <a:cs typeface="Times New Roman" panose="02020603050405020304" pitchFamily="18" charset="0"/>
              </a:rPr>
              <a:t> </a:t>
            </a:r>
          </a:p>
          <a:p>
            <a:pPr marL="0" indent="0" algn="ctr">
              <a:lnSpc>
                <a:spcPts val="4850"/>
              </a:lnSpc>
              <a:buNone/>
            </a:pPr>
            <a:r>
              <a:rPr lang="en-US" sz="4000" b="1" i="1" dirty="0" err="1">
                <a:latin typeface="Times New Roman" panose="02020603050405020304" pitchFamily="18" charset="0"/>
                <a:ea typeface="Outfit Extra Bold" pitchFamily="34" charset="-122"/>
                <a:cs typeface="Times New Roman" panose="02020603050405020304" pitchFamily="18" charset="0"/>
              </a:rPr>
              <a:t>cистемы</a:t>
            </a:r>
            <a:r>
              <a:rPr lang="en-US" sz="4000" b="1" i="1" dirty="0">
                <a:latin typeface="Times New Roman" panose="02020603050405020304" pitchFamily="18" charset="0"/>
                <a:ea typeface="Outfit Extra Bold" pitchFamily="34" charset="-122"/>
                <a:cs typeface="Times New Roman" panose="02020603050405020304" pitchFamily="18" charset="0"/>
              </a:rPr>
              <a:t> в СССР</a:t>
            </a:r>
            <a:endParaRPr lang="en-US" sz="4000" i="1" dirty="0">
              <a:latin typeface="Times New Roman" panose="02020603050405020304" pitchFamily="18" charset="0"/>
              <a:cs typeface="Times New Roman" panose="02020603050405020304" pitchFamily="18" charset="0"/>
            </a:endParaRPr>
          </a:p>
        </p:txBody>
      </p:sp>
      <p:sp>
        <p:nvSpPr>
          <p:cNvPr id="4" name="Text 1"/>
          <p:cNvSpPr/>
          <p:nvPr/>
        </p:nvSpPr>
        <p:spPr>
          <a:xfrm>
            <a:off x="793789" y="4052084"/>
            <a:ext cx="7556421" cy="1587698"/>
          </a:xfrm>
          <a:prstGeom prst="rect">
            <a:avLst/>
          </a:prstGeom>
          <a:noFill/>
          <a:ln/>
        </p:spPr>
        <p:txBody>
          <a:bodyPr wrap="square" lIns="0" tIns="0" rIns="0" bIns="0" rtlCol="0" anchor="t"/>
          <a:lstStyle/>
          <a:p>
            <a:pPr marL="0" indent="0" algn="just">
              <a:lnSpc>
                <a:spcPts val="2500"/>
              </a:lnSpc>
              <a:buNone/>
            </a:pPr>
            <a:r>
              <a:rPr lang="en-US" sz="2000" b="1" i="1" dirty="0">
                <a:latin typeface="Times New Roman" panose="02020603050405020304" pitchFamily="18" charset="0"/>
                <a:ea typeface="Arimo" pitchFamily="34" charset="-122"/>
                <a:cs typeface="Times New Roman" panose="02020603050405020304" pitchFamily="18" charset="0"/>
              </a:rPr>
              <a:t>Социальная стратификация</a:t>
            </a:r>
            <a:r>
              <a:rPr lang="en-US" sz="2000" i="1" dirty="0">
                <a:latin typeface="Times New Roman" panose="02020603050405020304" pitchFamily="18" charset="0"/>
                <a:ea typeface="Arimo" pitchFamily="34" charset="-122"/>
                <a:cs typeface="Times New Roman" panose="02020603050405020304" pitchFamily="18" charset="0"/>
              </a:rPr>
              <a:t> представляет собой систему иерархического распределения людей по социальным позициям. В советском обществе эта система приобрела уникальную форму, основанную не на частной собственности и капитале, а на распределении власти, привилегий и социальной </a:t>
            </a:r>
            <a:r>
              <a:rPr lang="en-US" sz="2000" i="1" dirty="0" err="1">
                <a:latin typeface="Times New Roman" panose="02020603050405020304" pitchFamily="18" charset="0"/>
                <a:ea typeface="Arimo" pitchFamily="34" charset="-122"/>
                <a:cs typeface="Times New Roman" panose="02020603050405020304" pitchFamily="18" charset="0"/>
              </a:rPr>
              <a:t>значимости</a:t>
            </a:r>
            <a:r>
              <a:rPr lang="en-US" sz="2000" i="1" dirty="0">
                <a:latin typeface="Times New Roman" panose="02020603050405020304" pitchFamily="18" charset="0"/>
                <a:ea typeface="Arimo" pitchFamily="34" charset="-122"/>
                <a:cs typeface="Times New Roman" panose="02020603050405020304" pitchFamily="18" charset="0"/>
              </a:rPr>
              <a:t>.</a:t>
            </a:r>
            <a:r>
              <a:rPr lang="ru-RU" sz="2000" i="1" dirty="0">
                <a:latin typeface="Times New Roman" panose="02020603050405020304" pitchFamily="18" charset="0"/>
                <a:ea typeface="Arimo" pitchFamily="34" charset="-122"/>
                <a:cs typeface="Times New Roman" panose="02020603050405020304" pitchFamily="18" charset="0"/>
              </a:rPr>
              <a:t> </a:t>
            </a:r>
            <a:endParaRPr lang="en-US" sz="2000" i="1" dirty="0">
              <a:latin typeface="Times New Roman" panose="02020603050405020304" pitchFamily="18" charset="0"/>
              <a:cs typeface="Times New Roman" panose="02020603050405020304" pitchFamily="18" charset="0"/>
            </a:endParaRPr>
          </a:p>
        </p:txBody>
      </p:sp>
      <p:sp>
        <p:nvSpPr>
          <p:cNvPr id="5" name="Text 2"/>
          <p:cNvSpPr/>
          <p:nvPr/>
        </p:nvSpPr>
        <p:spPr>
          <a:xfrm>
            <a:off x="793790" y="5940385"/>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1028" name="Picture 4" descr="Фото Москвы">
            <a:extLst>
              <a:ext uri="{FF2B5EF4-FFF2-40B4-BE49-F238E27FC236}">
                <a16:creationId xmlns:a16="http://schemas.microsoft.com/office/drawing/2014/main" id="{E4D90A3D-2276-1BC2-8AF9-A7CE2F9252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5"/>
          <a:stretch>
            <a:fillRect/>
          </a:stretch>
        </p:blipFill>
        <p:spPr bwMode="auto">
          <a:xfrm>
            <a:off x="8802624" y="-402336"/>
            <a:ext cx="5827776" cy="8741664"/>
          </a:xfrm>
          <a:prstGeom prst="rect">
            <a:avLst/>
          </a:prstGeom>
          <a:noFill/>
          <a:extLst>
            <a:ext uri="{909E8E84-426E-40DD-AFC4-6F175D3DCCD1}">
              <a14:hiddenFill xmlns:a14="http://schemas.microsoft.com/office/drawing/2010/main">
                <a:solidFill>
                  <a:srgbClr val="FFFFFF"/>
                </a:solidFill>
              </a14:hiddenFill>
            </a:ext>
          </a:extLst>
        </p:spPr>
      </p:pic>
      <p:sp>
        <p:nvSpPr>
          <p:cNvPr id="7" name="Text 1">
            <a:extLst>
              <a:ext uri="{FF2B5EF4-FFF2-40B4-BE49-F238E27FC236}">
                <a16:creationId xmlns:a16="http://schemas.microsoft.com/office/drawing/2014/main" id="{ED931021-577E-52D1-138D-7A9B50962D1A}"/>
              </a:ext>
            </a:extLst>
          </p:cNvPr>
          <p:cNvSpPr/>
          <p:nvPr/>
        </p:nvSpPr>
        <p:spPr>
          <a:xfrm>
            <a:off x="6226362" y="7109934"/>
            <a:ext cx="3027936" cy="1464168"/>
          </a:xfrm>
          <a:prstGeom prst="rect">
            <a:avLst/>
          </a:prstGeom>
          <a:noFill/>
          <a:ln/>
        </p:spPr>
        <p:txBody>
          <a:bodyPr wrap="square" lIns="0" tIns="0" rIns="0" bIns="0" rtlCol="0" anchor="t"/>
          <a:lstStyle/>
          <a:p>
            <a:pPr marL="0" indent="0" algn="just">
              <a:lnSpc>
                <a:spcPts val="2500"/>
              </a:lnSpc>
              <a:buNone/>
            </a:pPr>
            <a:r>
              <a:rPr lang="ru-RU" b="1" i="1" dirty="0">
                <a:latin typeface="Times New Roman" panose="02020603050405020304" pitchFamily="18" charset="0"/>
                <a:ea typeface="Arimo" pitchFamily="34" charset="-122"/>
                <a:cs typeface="Times New Roman" panose="02020603050405020304" pitchFamily="18" charset="0"/>
              </a:rPr>
              <a:t>Ваганова Ольга</a:t>
            </a:r>
          </a:p>
          <a:p>
            <a:pPr marL="0" indent="0" algn="just">
              <a:lnSpc>
                <a:spcPts val="2500"/>
              </a:lnSpc>
              <a:buNone/>
            </a:pPr>
            <a:r>
              <a:rPr lang="ru-RU" b="1" i="1" dirty="0" err="1">
                <a:latin typeface="Times New Roman" panose="02020603050405020304" pitchFamily="18" charset="0"/>
                <a:ea typeface="Arimo" pitchFamily="34" charset="-122"/>
                <a:cs typeface="Times New Roman" panose="02020603050405020304" pitchFamily="18" charset="0"/>
              </a:rPr>
              <a:t>Тойлыев</a:t>
            </a:r>
            <a:r>
              <a:rPr lang="ru-RU" b="1" i="1" dirty="0">
                <a:latin typeface="Times New Roman" panose="02020603050405020304" pitchFamily="18" charset="0"/>
                <a:ea typeface="Arimo" pitchFamily="34" charset="-122"/>
                <a:cs typeface="Times New Roman" panose="02020603050405020304" pitchFamily="18" charset="0"/>
              </a:rPr>
              <a:t> </a:t>
            </a:r>
            <a:r>
              <a:rPr lang="ru-RU" b="1" i="1" dirty="0" err="1">
                <a:latin typeface="Times New Roman" panose="02020603050405020304" pitchFamily="18" charset="0"/>
                <a:ea typeface="Arimo" pitchFamily="34" charset="-122"/>
                <a:cs typeface="Times New Roman" panose="02020603050405020304" pitchFamily="18" charset="0"/>
              </a:rPr>
              <a:t>Аннамухаммет</a:t>
            </a:r>
            <a:endParaRPr lang="ru-RU" b="1" i="1" dirty="0">
              <a:latin typeface="Times New Roman" panose="02020603050405020304" pitchFamily="18" charset="0"/>
              <a:ea typeface="Arimo" pitchFamily="34" charset="-122"/>
              <a:cs typeface="Times New Roman" panose="02020603050405020304" pitchFamily="18" charset="0"/>
            </a:endParaRPr>
          </a:p>
          <a:p>
            <a:pPr marL="0" indent="0" algn="just">
              <a:lnSpc>
                <a:spcPts val="2500"/>
              </a:lnSpc>
              <a:buNone/>
            </a:pPr>
            <a:r>
              <a:rPr lang="ru-RU" b="1" i="1" dirty="0">
                <a:latin typeface="Times New Roman" panose="02020603050405020304" pitchFamily="18" charset="0"/>
                <a:ea typeface="Arimo" pitchFamily="34" charset="-122"/>
                <a:cs typeface="Times New Roman" panose="02020603050405020304" pitchFamily="18" charset="0"/>
              </a:rPr>
              <a:t>Группа № 3834101/30309</a:t>
            </a:r>
            <a:endParaRPr lang="en-US"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10" name="Прямоугольник: скругленные углы 9">
            <a:extLst>
              <a:ext uri="{FF2B5EF4-FFF2-40B4-BE49-F238E27FC236}">
                <a16:creationId xmlns:a16="http://schemas.microsoft.com/office/drawing/2014/main" id="{082C0C7B-6427-9071-D4E4-F3CE0D96D703}"/>
              </a:ext>
            </a:extLst>
          </p:cNvPr>
          <p:cNvSpPr/>
          <p:nvPr/>
        </p:nvSpPr>
        <p:spPr>
          <a:xfrm>
            <a:off x="12016154" y="7599266"/>
            <a:ext cx="2614246" cy="535561"/>
          </a:xfrm>
          <a:prstGeom prst="roundRect">
            <a:avLst/>
          </a:prstGeom>
          <a:solidFill>
            <a:srgbClr val="F1F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 0"/>
          <p:cNvSpPr/>
          <p:nvPr/>
        </p:nvSpPr>
        <p:spPr>
          <a:xfrm>
            <a:off x="793790" y="1442561"/>
            <a:ext cx="11542395" cy="558165"/>
          </a:xfrm>
          <a:prstGeom prst="rect">
            <a:avLst/>
          </a:prstGeom>
          <a:noFill/>
          <a:ln/>
        </p:spPr>
        <p:txBody>
          <a:bodyPr wrap="none" lIns="0" tIns="0" rIns="0" bIns="0" rtlCol="0" anchor="t"/>
          <a:lstStyle/>
          <a:p>
            <a:pPr marL="0" indent="0" algn="l">
              <a:lnSpc>
                <a:spcPts val="4350"/>
              </a:lnSpc>
              <a:buNone/>
            </a:pPr>
            <a:r>
              <a:rPr lang="en-US" sz="4000" b="1" i="1" dirty="0">
                <a:solidFill>
                  <a:srgbClr val="231971"/>
                </a:solidFill>
                <a:latin typeface="Times New Roman" panose="02020603050405020304" pitchFamily="18" charset="0"/>
                <a:ea typeface="Outfit Extra Bold" pitchFamily="34" charset="-122"/>
                <a:cs typeface="Times New Roman" panose="02020603050405020304" pitchFamily="18" charset="0"/>
              </a:rPr>
              <a:t>Заключение: Этакратический Характер Системы</a:t>
            </a:r>
            <a:endParaRPr lang="en-US" sz="4000" i="1" dirty="0">
              <a:latin typeface="Times New Roman" panose="02020603050405020304" pitchFamily="18" charset="0"/>
              <a:cs typeface="Times New Roman" panose="02020603050405020304" pitchFamily="18" charset="0"/>
            </a:endParaRPr>
          </a:p>
        </p:txBody>
      </p:sp>
      <p:sp>
        <p:nvSpPr>
          <p:cNvPr id="3" name="Text 1"/>
          <p:cNvSpPr/>
          <p:nvPr/>
        </p:nvSpPr>
        <p:spPr>
          <a:xfrm>
            <a:off x="793790" y="2429351"/>
            <a:ext cx="6977420" cy="1143000"/>
          </a:xfrm>
          <a:prstGeom prst="rect">
            <a:avLst/>
          </a:prstGeom>
          <a:noFill/>
          <a:ln/>
        </p:spPr>
        <p:txBody>
          <a:bodyPr wrap="square" lIns="0" tIns="0" rIns="0" bIns="0" rtlCol="0" anchor="t"/>
          <a:lstStyle/>
          <a:p>
            <a:pPr marL="0" indent="0" algn="l">
              <a:lnSpc>
                <a:spcPts val="2250"/>
              </a:lnSpc>
              <a:buNone/>
            </a:pPr>
            <a:r>
              <a:rPr lang="en-US" sz="1600" dirty="0">
                <a:latin typeface="Times New Roman" panose="02020603050405020304" pitchFamily="18" charset="0"/>
                <a:ea typeface="Arimo" pitchFamily="34" charset="-122"/>
                <a:cs typeface="Times New Roman" panose="02020603050405020304" pitchFamily="18" charset="0"/>
              </a:rPr>
              <a:t>Стратификационная система СССР представляла собой сложную иерархическую структуру. Общество можно охарактеризовать как </a:t>
            </a:r>
            <a:r>
              <a:rPr lang="en-US" sz="1600" b="1" dirty="0">
                <a:latin typeface="Times New Roman" panose="02020603050405020304" pitchFamily="18" charset="0"/>
                <a:ea typeface="Arimo" pitchFamily="34" charset="-122"/>
                <a:cs typeface="Times New Roman" panose="02020603050405020304" pitchFamily="18" charset="0"/>
              </a:rPr>
              <a:t>этакратическое</a:t>
            </a:r>
            <a:r>
              <a:rPr lang="en-US" sz="1600" dirty="0">
                <a:latin typeface="Times New Roman" panose="02020603050405020304" pitchFamily="18" charset="0"/>
                <a:ea typeface="Arimo" pitchFamily="34" charset="-122"/>
                <a:cs typeface="Times New Roman" panose="02020603050405020304" pitchFamily="18" charset="0"/>
              </a:rPr>
              <a:t> (властно-распределительное), где социальный статус определялся степенью участия во власти и распределении ресурсов.</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793790" y="4197488"/>
            <a:ext cx="6977420" cy="669608"/>
          </a:xfrm>
          <a:prstGeom prst="rect">
            <a:avLst/>
          </a:prstGeom>
          <a:noFill/>
          <a:ln/>
        </p:spPr>
        <p:txBody>
          <a:bodyPr wrap="square" lIns="0" tIns="0" rIns="0" bIns="0" rtlCol="0" anchor="t"/>
          <a:lstStyle/>
          <a:p>
            <a:pPr marL="0" indent="0" algn="l">
              <a:lnSpc>
                <a:spcPts val="2600"/>
              </a:lnSpc>
              <a:buNone/>
            </a:pPr>
            <a:r>
              <a:rPr lang="en-US" sz="2000" b="1" dirty="0">
                <a:solidFill>
                  <a:srgbClr val="231971"/>
                </a:solidFill>
                <a:latin typeface="Times New Roman" panose="02020603050405020304" pitchFamily="18" charset="0"/>
                <a:ea typeface="Outfit Extra Bold" pitchFamily="34" charset="-122"/>
                <a:cs typeface="Times New Roman" panose="02020603050405020304" pitchFamily="18" charset="0"/>
              </a:rPr>
              <a:t>Ключевые Особенности Советской Стратификации:</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383485" y="4599146"/>
            <a:ext cx="6977420" cy="571500"/>
          </a:xfrm>
          <a:prstGeom prst="rect">
            <a:avLst/>
          </a:prstGeom>
          <a:noFill/>
          <a:ln/>
        </p:spPr>
        <p:txBody>
          <a:bodyPr wrap="square" lIns="0" tIns="0" rIns="0" bIns="0" rtlCol="0" anchor="t"/>
          <a:lstStyle/>
          <a:p>
            <a:pPr marL="342900" indent="-342900" algn="l">
              <a:lnSpc>
                <a:spcPts val="2250"/>
              </a:lnSpc>
              <a:buSzPct val="100000"/>
              <a:buChar char="•"/>
            </a:pPr>
            <a:r>
              <a:rPr lang="en-US" sz="1600" b="1" dirty="0">
                <a:latin typeface="Times New Roman" panose="02020603050405020304" pitchFamily="18" charset="0"/>
                <a:ea typeface="Arimo" pitchFamily="34" charset="-122"/>
                <a:cs typeface="Times New Roman" panose="02020603050405020304" pitchFamily="18" charset="0"/>
              </a:rPr>
              <a:t>Властно-распределительный характер:</a:t>
            </a:r>
            <a:r>
              <a:rPr lang="en-US" sz="1600" dirty="0">
                <a:latin typeface="Times New Roman" panose="02020603050405020304" pitchFamily="18" charset="0"/>
                <a:ea typeface="Arimo" pitchFamily="34" charset="-122"/>
                <a:cs typeface="Times New Roman" panose="02020603050405020304" pitchFamily="18" charset="0"/>
              </a:rPr>
              <a:t> Власть была главным критерием неравенства, заменяя собственность.</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383485" y="5233154"/>
            <a:ext cx="6977420" cy="571500"/>
          </a:xfrm>
          <a:prstGeom prst="rect">
            <a:avLst/>
          </a:prstGeom>
          <a:noFill/>
          <a:ln/>
        </p:spPr>
        <p:txBody>
          <a:bodyPr wrap="square" lIns="0" tIns="0" rIns="0" bIns="0" rtlCol="0" anchor="t"/>
          <a:lstStyle/>
          <a:p>
            <a:pPr marL="342900" indent="-342900" algn="l">
              <a:lnSpc>
                <a:spcPts val="2250"/>
              </a:lnSpc>
              <a:buSzPct val="100000"/>
              <a:buChar char="•"/>
            </a:pPr>
            <a:r>
              <a:rPr lang="en-US" sz="1600" b="1" dirty="0">
                <a:latin typeface="Times New Roman" panose="02020603050405020304" pitchFamily="18" charset="0"/>
                <a:ea typeface="Arimo" pitchFamily="34" charset="-122"/>
                <a:cs typeface="Times New Roman" panose="02020603050405020304" pitchFamily="18" charset="0"/>
              </a:rPr>
              <a:t>Низкая вертикальная мобильность:</a:t>
            </a:r>
            <a:r>
              <a:rPr lang="en-US" sz="1600" dirty="0">
                <a:latin typeface="Times New Roman" panose="02020603050405020304" pitchFamily="18" charset="0"/>
                <a:ea typeface="Arimo" pitchFamily="34" charset="-122"/>
                <a:cs typeface="Times New Roman" panose="02020603050405020304" pitchFamily="18" charset="0"/>
              </a:rPr>
              <a:t> Жёсткая иерархия и ограниченные возможности продвижения в высшие слои.</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383485" y="5867162"/>
            <a:ext cx="6977420" cy="857250"/>
          </a:xfrm>
          <a:prstGeom prst="rect">
            <a:avLst/>
          </a:prstGeom>
          <a:noFill/>
          <a:ln/>
        </p:spPr>
        <p:txBody>
          <a:bodyPr wrap="square" lIns="0" tIns="0" rIns="0" bIns="0" rtlCol="0" anchor="t"/>
          <a:lstStyle/>
          <a:p>
            <a:pPr marL="342900" indent="-342900" algn="l">
              <a:lnSpc>
                <a:spcPts val="2250"/>
              </a:lnSpc>
              <a:buSzPct val="100000"/>
              <a:buChar char="•"/>
            </a:pPr>
            <a:r>
              <a:rPr lang="en-US" sz="1600" b="1" dirty="0">
                <a:latin typeface="Times New Roman" panose="02020603050405020304" pitchFamily="18" charset="0"/>
                <a:ea typeface="Arimo" pitchFamily="34" charset="-122"/>
                <a:cs typeface="Times New Roman" panose="02020603050405020304" pitchFamily="18" charset="0"/>
              </a:rPr>
              <a:t>Институционализированное неравенство:</a:t>
            </a:r>
            <a:r>
              <a:rPr lang="en-US" sz="1600" dirty="0">
                <a:latin typeface="Times New Roman" panose="02020603050405020304" pitchFamily="18" charset="0"/>
                <a:ea typeface="Arimo" pitchFamily="34" charset="-122"/>
                <a:cs typeface="Times New Roman" panose="02020603050405020304" pitchFamily="18" charset="0"/>
              </a:rPr>
              <a:t> Формально провозглашенное равенство сочеталось с глубоко укоренившимся доступом к благам (скрытые привилегии).</a:t>
            </a:r>
            <a:endParaRPr lang="en-US" sz="1600" dirty="0">
              <a:latin typeface="Times New Roman" panose="02020603050405020304" pitchFamily="18" charset="0"/>
              <a:cs typeface="Times New Roman" panose="02020603050405020304" pitchFamily="18" charset="0"/>
            </a:endParaRPr>
          </a:p>
        </p:txBody>
      </p:sp>
      <p:pic>
        <p:nvPicPr>
          <p:cNvPr id="8" name="Image 0" descr="preenco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520" y="2469474"/>
            <a:ext cx="7093248" cy="39899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9F4D-462F-A4FE-1321-53275CCABE16}"/>
            </a:ext>
          </a:extLst>
        </p:cNvPr>
        <p:cNvGrpSpPr/>
        <p:nvPr/>
      </p:nvGrpSpPr>
      <p:grpSpPr>
        <a:xfrm>
          <a:off x="0" y="0"/>
          <a:ext cx="0" cy="0"/>
          <a:chOff x="0" y="0"/>
          <a:chExt cx="0" cy="0"/>
        </a:xfrm>
      </p:grpSpPr>
      <p:sp>
        <p:nvSpPr>
          <p:cNvPr id="10" name="Прямоугольник: скругленные углы 9">
            <a:extLst>
              <a:ext uri="{FF2B5EF4-FFF2-40B4-BE49-F238E27FC236}">
                <a16:creationId xmlns:a16="http://schemas.microsoft.com/office/drawing/2014/main" id="{4597F608-08E7-BE79-D372-CAF430937E4E}"/>
              </a:ext>
            </a:extLst>
          </p:cNvPr>
          <p:cNvSpPr/>
          <p:nvPr/>
        </p:nvSpPr>
        <p:spPr>
          <a:xfrm>
            <a:off x="12016154" y="7599266"/>
            <a:ext cx="2614246" cy="535561"/>
          </a:xfrm>
          <a:prstGeom prst="roundRect">
            <a:avLst/>
          </a:prstGeom>
          <a:solidFill>
            <a:srgbClr val="F1F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 0">
            <a:extLst>
              <a:ext uri="{FF2B5EF4-FFF2-40B4-BE49-F238E27FC236}">
                <a16:creationId xmlns:a16="http://schemas.microsoft.com/office/drawing/2014/main" id="{E13FA9C6-A38B-C969-E121-94F40FEFF921}"/>
              </a:ext>
            </a:extLst>
          </p:cNvPr>
          <p:cNvSpPr/>
          <p:nvPr/>
        </p:nvSpPr>
        <p:spPr>
          <a:xfrm>
            <a:off x="3088005" y="3835717"/>
            <a:ext cx="11542395" cy="558165"/>
          </a:xfrm>
          <a:prstGeom prst="rect">
            <a:avLst/>
          </a:prstGeom>
          <a:noFill/>
          <a:ln/>
        </p:spPr>
        <p:txBody>
          <a:bodyPr wrap="none" lIns="0" tIns="0" rIns="0" bIns="0" rtlCol="0" anchor="t"/>
          <a:lstStyle/>
          <a:p>
            <a:pPr marL="0" indent="0" algn="l">
              <a:lnSpc>
                <a:spcPts val="4350"/>
              </a:lnSpc>
              <a:buNone/>
            </a:pPr>
            <a:r>
              <a:rPr lang="ru-RU" sz="6600" b="1" i="1" dirty="0">
                <a:solidFill>
                  <a:srgbClr val="231971"/>
                </a:solidFill>
                <a:latin typeface="Times New Roman" panose="02020603050405020304" pitchFamily="18" charset="0"/>
                <a:ea typeface="Outfit Extra Bold" pitchFamily="34" charset="-122"/>
                <a:cs typeface="Times New Roman" panose="02020603050405020304" pitchFamily="18" charset="0"/>
              </a:rPr>
              <a:t>Спасибо за внимание!</a:t>
            </a:r>
            <a:endParaRPr lang="en-US" sz="6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24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93CB1-6793-DFB6-4744-7D39C00E3AF0}"/>
            </a:ext>
          </a:extLst>
        </p:cNvPr>
        <p:cNvGrpSpPr/>
        <p:nvPr/>
      </p:nvGrpSpPr>
      <p:grpSpPr>
        <a:xfrm>
          <a:off x="0" y="0"/>
          <a:ext cx="0" cy="0"/>
          <a:chOff x="0" y="0"/>
          <a:chExt cx="0" cy="0"/>
        </a:xfrm>
      </p:grpSpPr>
      <p:sp>
        <p:nvSpPr>
          <p:cNvPr id="10" name="Прямоугольник: скругленные углы 9">
            <a:extLst>
              <a:ext uri="{FF2B5EF4-FFF2-40B4-BE49-F238E27FC236}">
                <a16:creationId xmlns:a16="http://schemas.microsoft.com/office/drawing/2014/main" id="{78113867-40C0-2917-F15A-CDACB69F7BE3}"/>
              </a:ext>
            </a:extLst>
          </p:cNvPr>
          <p:cNvSpPr/>
          <p:nvPr/>
        </p:nvSpPr>
        <p:spPr>
          <a:xfrm>
            <a:off x="12016154" y="7599266"/>
            <a:ext cx="2614246" cy="535561"/>
          </a:xfrm>
          <a:prstGeom prst="roundRect">
            <a:avLst/>
          </a:prstGeom>
          <a:solidFill>
            <a:srgbClr val="F1F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 0">
            <a:extLst>
              <a:ext uri="{FF2B5EF4-FFF2-40B4-BE49-F238E27FC236}">
                <a16:creationId xmlns:a16="http://schemas.microsoft.com/office/drawing/2014/main" id="{18583BDB-4426-7DC0-896C-2A0C964F7FE2}"/>
              </a:ext>
            </a:extLst>
          </p:cNvPr>
          <p:cNvSpPr/>
          <p:nvPr/>
        </p:nvSpPr>
        <p:spPr>
          <a:xfrm>
            <a:off x="1780882" y="1655225"/>
            <a:ext cx="11542395" cy="558165"/>
          </a:xfrm>
          <a:prstGeom prst="rect">
            <a:avLst/>
          </a:prstGeom>
          <a:noFill/>
          <a:ln/>
        </p:spPr>
        <p:txBody>
          <a:bodyPr wrap="none" lIns="0" tIns="0" rIns="0" bIns="0" rtlCol="0" anchor="t"/>
          <a:lstStyle/>
          <a:p>
            <a:pPr marL="0" indent="0" algn="l">
              <a:lnSpc>
                <a:spcPts val="4350"/>
              </a:lnSpc>
              <a:buNone/>
            </a:pPr>
            <a:r>
              <a:rPr lang="ru-RU" sz="4400" b="1" i="1" dirty="0">
                <a:solidFill>
                  <a:srgbClr val="002060"/>
                </a:solidFill>
                <a:latin typeface="Times New Roman" panose="02020603050405020304" pitchFamily="18" charset="0"/>
                <a:cs typeface="Times New Roman" panose="02020603050405020304" pitchFamily="18" charset="0"/>
              </a:rPr>
              <a:t>Литература:</a:t>
            </a:r>
            <a:endParaRPr lang="en-US" sz="4400" b="1" i="1" dirty="0">
              <a:solidFill>
                <a:srgbClr val="00206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F6D8E18-E05B-2F8F-18D3-143D3F0A9BBF}"/>
              </a:ext>
            </a:extLst>
          </p:cNvPr>
          <p:cNvSpPr txBox="1"/>
          <p:nvPr/>
        </p:nvSpPr>
        <p:spPr>
          <a:xfrm>
            <a:off x="773721" y="2633393"/>
            <a:ext cx="13000893" cy="4175374"/>
          </a:xfrm>
          <a:prstGeom prst="rect">
            <a:avLst/>
          </a:prstGeom>
          <a:noFill/>
        </p:spPr>
        <p:txBody>
          <a:bodyPr wrap="square">
            <a:spAutoFit/>
          </a:bodyPr>
          <a:lstStyle/>
          <a:p>
            <a:pPr marL="342900" lvl="0" indent="-342900">
              <a:lnSpc>
                <a:spcPct val="115000"/>
              </a:lnSpc>
              <a:buAutoNum type="arabicPeriod"/>
            </a:pPr>
            <a:r>
              <a:rPr lang="ru-RU" sz="1800" kern="100" dirty="0">
                <a:effectLst/>
                <a:latin typeface="Times New Roman" panose="02020603050405020304" pitchFamily="18" charset="0"/>
                <a:ea typeface="Aptos" panose="020B0004020202020204" pitchFamily="34" charset="0"/>
                <a:cs typeface="Times New Roman" panose="02020603050405020304" pitchFamily="18" charset="0"/>
              </a:rPr>
              <a:t>Тихонова Н. Е</a:t>
            </a:r>
            <a:r>
              <a:rPr lang="ru-RU" sz="1800" b="1" i="1" kern="100" dirty="0">
                <a:effectLst/>
                <a:latin typeface="Times New Roman" panose="02020603050405020304" pitchFamily="18" charset="0"/>
                <a:ea typeface="Aptos" panose="020B0004020202020204" pitchFamily="34" charset="0"/>
                <a:cs typeface="Times New Roman" panose="02020603050405020304" pitchFamily="18" charset="0"/>
              </a:rPr>
              <a:t>.</a:t>
            </a:r>
            <a:r>
              <a:rPr lang="ru-RU" sz="1800" kern="100" dirty="0">
                <a:effectLst/>
                <a:latin typeface="Times New Roman" panose="02020603050405020304" pitchFamily="18" charset="0"/>
                <a:ea typeface="Aptos" panose="020B0004020202020204" pitchFamily="34" charset="0"/>
                <a:cs typeface="Times New Roman" panose="02020603050405020304" pitchFamily="18" charset="0"/>
              </a:rPr>
              <a:t> Социальная структура России: теории и реальность. – М.: Новый хронограф / Ин-т социологии РАН. – 2014. – URL: </a:t>
            </a:r>
            <a:r>
              <a:rPr lang="ru-RU"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3"/>
              </a:rPr>
              <a:t>https://www.isras.ru/publ.html?id=3066&amp;printmode</a:t>
            </a:r>
            <a:r>
              <a:rPr lang="ru-RU" sz="16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ru-RU" sz="1600" kern="100" dirty="0">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buAutoNum type="arabicPeriod"/>
            </a:pPr>
            <a:r>
              <a:rPr lang="ru-RU" dirty="0">
                <a:latin typeface="Times New Roman" panose="02020603050405020304" pitchFamily="18" charset="0"/>
                <a:cs typeface="Times New Roman" panose="02020603050405020304" pitchFamily="18" charset="0"/>
              </a:rPr>
              <a:t>Батуренко С. А. Социологическая теория социальной стратификации и трансформационные процессы в современной России // Вестник Московского университета. Серия 18: Социология и политология. – 2016. – № 3. – С. 92–108. </a:t>
            </a:r>
            <a:r>
              <a:rPr lang="en-US" dirty="0">
                <a:latin typeface="Times New Roman" panose="02020603050405020304" pitchFamily="18" charset="0"/>
                <a:cs typeface="Times New Roman" panose="02020603050405020304" pitchFamily="18" charset="0"/>
              </a:rPr>
              <a:t>URL: </a:t>
            </a:r>
            <a:r>
              <a:rPr lang="en-US" u="sng" dirty="0">
                <a:latin typeface="Times New Roman" panose="02020603050405020304" pitchFamily="18" charset="0"/>
                <a:cs typeface="Times New Roman" panose="02020603050405020304" pitchFamily="18" charset="0"/>
                <a:hlinkClick r:id="rId4"/>
              </a:rPr>
              <a:t>https://cyberleninka.ru/article/n/sotsiologicheskaya-teoriya-sotsialnoy-stratifikatsii-i-transformatsionnye-protsessy-v-sovremennoy-rossii</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342900" lvl="0" indent="-342900">
              <a:lnSpc>
                <a:spcPct val="115000"/>
              </a:lnSpc>
              <a:buAutoNum type="arabicPeriod"/>
            </a:pP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Москалевич</a:t>
            </a:r>
            <a:r>
              <a:rPr lang="ru-RU" dirty="0">
                <a:latin typeface="Times New Roman" panose="02020603050405020304" pitchFamily="18" charset="0"/>
                <a:cs typeface="Times New Roman" panose="02020603050405020304" pitchFamily="18" charset="0"/>
              </a:rPr>
              <a:t> А. С. Социальная стратификация советского общества (1917–1930-е гг.): современные концепции и подходы // Вестник РГГУ. Серия «Политология. История. Международные отношения». – 2020. – № 4. – С. 167–175. </a:t>
            </a:r>
            <a:r>
              <a:rPr lang="en-US" dirty="0">
                <a:latin typeface="Times New Roman" panose="02020603050405020304" pitchFamily="18" charset="0"/>
                <a:cs typeface="Times New Roman" panose="02020603050405020304" pitchFamily="18" charset="0"/>
              </a:rPr>
              <a:t>URL</a:t>
            </a:r>
            <a:r>
              <a:rPr lang="ru-RU"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hlinkClick r:id="rId5"/>
              </a:rPr>
              <a:t>https</a:t>
            </a:r>
            <a:r>
              <a:rPr lang="ru-RU" u="sng" dirty="0">
                <a:latin typeface="Times New Roman" panose="02020603050405020304" pitchFamily="18" charset="0"/>
                <a:cs typeface="Times New Roman" panose="02020603050405020304" pitchFamily="18" charset="0"/>
                <a:hlinkClick r:id="rId5"/>
              </a:rPr>
              <a:t>://</a:t>
            </a:r>
            <a:r>
              <a:rPr lang="en-US" u="sng" dirty="0" err="1">
                <a:latin typeface="Times New Roman" panose="02020603050405020304" pitchFamily="18" charset="0"/>
                <a:cs typeface="Times New Roman" panose="02020603050405020304" pitchFamily="18" charset="0"/>
                <a:hlinkClick r:id="rId5"/>
              </a:rPr>
              <a:t>cyberleninka</a:t>
            </a:r>
            <a:r>
              <a:rPr lang="ru-RU" u="sng" dirty="0">
                <a:latin typeface="Times New Roman" panose="02020603050405020304" pitchFamily="18" charset="0"/>
                <a:cs typeface="Times New Roman" panose="02020603050405020304" pitchFamily="18" charset="0"/>
                <a:hlinkClick r:id="rId5"/>
              </a:rPr>
              <a:t>.</a:t>
            </a:r>
            <a:r>
              <a:rPr lang="en-US" u="sng" dirty="0" err="1">
                <a:latin typeface="Times New Roman" panose="02020603050405020304" pitchFamily="18" charset="0"/>
                <a:cs typeface="Times New Roman" panose="02020603050405020304" pitchFamily="18" charset="0"/>
                <a:hlinkClick r:id="rId5"/>
              </a:rPr>
              <a:t>ru</a:t>
            </a:r>
            <a:r>
              <a:rPr lang="ru-RU" u="sng" dirty="0">
                <a:latin typeface="Times New Roman" panose="02020603050405020304" pitchFamily="18" charset="0"/>
                <a:cs typeface="Times New Roman" panose="02020603050405020304" pitchFamily="18" charset="0"/>
                <a:hlinkClick r:id="rId5"/>
              </a:rPr>
              <a:t>/</a:t>
            </a:r>
            <a:r>
              <a:rPr lang="en-US" u="sng" dirty="0">
                <a:latin typeface="Times New Roman" panose="02020603050405020304" pitchFamily="18" charset="0"/>
                <a:cs typeface="Times New Roman" panose="02020603050405020304" pitchFamily="18" charset="0"/>
                <a:hlinkClick r:id="rId5"/>
              </a:rPr>
              <a:t>article</a:t>
            </a:r>
            <a:r>
              <a:rPr lang="ru-RU" u="sng" dirty="0">
                <a:latin typeface="Times New Roman" panose="02020603050405020304" pitchFamily="18" charset="0"/>
                <a:cs typeface="Times New Roman" panose="02020603050405020304" pitchFamily="18" charset="0"/>
                <a:hlinkClick r:id="rId5"/>
              </a:rPr>
              <a:t>/</a:t>
            </a:r>
            <a:r>
              <a:rPr lang="en-US" u="sng" dirty="0">
                <a:latin typeface="Times New Roman" panose="02020603050405020304" pitchFamily="18" charset="0"/>
                <a:cs typeface="Times New Roman" panose="02020603050405020304" pitchFamily="18" charset="0"/>
                <a:hlinkClick r:id="rId5"/>
              </a:rPr>
              <a:t>n</a:t>
            </a:r>
            <a:r>
              <a:rPr lang="ru-RU" u="sng" dirty="0">
                <a:latin typeface="Times New Roman" panose="02020603050405020304" pitchFamily="18" charset="0"/>
                <a:cs typeface="Times New Roman" panose="02020603050405020304" pitchFamily="18" charset="0"/>
                <a:hlinkClick r:id="rId5"/>
              </a:rPr>
              <a:t>/</a:t>
            </a:r>
            <a:r>
              <a:rPr lang="en-US" u="sng" dirty="0" err="1">
                <a:latin typeface="Times New Roman" panose="02020603050405020304" pitchFamily="18" charset="0"/>
                <a:cs typeface="Times New Roman" panose="02020603050405020304" pitchFamily="18" charset="0"/>
                <a:hlinkClick r:id="rId5"/>
              </a:rPr>
              <a:t>sotsialnaya</a:t>
            </a:r>
            <a:r>
              <a:rPr lang="ru-RU" u="sng" dirty="0">
                <a:latin typeface="Times New Roman" panose="02020603050405020304" pitchFamily="18" charset="0"/>
                <a:cs typeface="Times New Roman" panose="02020603050405020304" pitchFamily="18" charset="0"/>
                <a:hlinkClick r:id="rId5"/>
              </a:rPr>
              <a:t>-</a:t>
            </a:r>
            <a:r>
              <a:rPr lang="en-US" u="sng" dirty="0" err="1">
                <a:latin typeface="Times New Roman" panose="02020603050405020304" pitchFamily="18" charset="0"/>
                <a:cs typeface="Times New Roman" panose="02020603050405020304" pitchFamily="18" charset="0"/>
                <a:hlinkClick r:id="rId5"/>
              </a:rPr>
              <a:t>stratifikatsiya</a:t>
            </a:r>
            <a:r>
              <a:rPr lang="ru-RU" u="sng" dirty="0">
                <a:latin typeface="Times New Roman" panose="02020603050405020304" pitchFamily="18" charset="0"/>
                <a:cs typeface="Times New Roman" panose="02020603050405020304" pitchFamily="18" charset="0"/>
                <a:hlinkClick r:id="rId5"/>
              </a:rPr>
              <a:t>-</a:t>
            </a:r>
            <a:r>
              <a:rPr lang="en-US" u="sng" dirty="0" err="1">
                <a:latin typeface="Times New Roman" panose="02020603050405020304" pitchFamily="18" charset="0"/>
                <a:cs typeface="Times New Roman" panose="02020603050405020304" pitchFamily="18" charset="0"/>
                <a:hlinkClick r:id="rId5"/>
              </a:rPr>
              <a:t>sovetskogo</a:t>
            </a:r>
            <a:r>
              <a:rPr lang="ru-RU" u="sng" dirty="0">
                <a:latin typeface="Times New Roman" panose="02020603050405020304" pitchFamily="18" charset="0"/>
                <a:cs typeface="Times New Roman" panose="02020603050405020304" pitchFamily="18" charset="0"/>
                <a:hlinkClick r:id="rId5"/>
              </a:rPr>
              <a:t>-</a:t>
            </a:r>
            <a:r>
              <a:rPr lang="en-US" u="sng" dirty="0" err="1">
                <a:latin typeface="Times New Roman" panose="02020603050405020304" pitchFamily="18" charset="0"/>
                <a:cs typeface="Times New Roman" panose="02020603050405020304" pitchFamily="18" charset="0"/>
                <a:hlinkClick r:id="rId5"/>
              </a:rPr>
              <a:t>obschestva</a:t>
            </a:r>
            <a:r>
              <a:rPr lang="ru-RU" u="sng" dirty="0">
                <a:latin typeface="Times New Roman" panose="02020603050405020304" pitchFamily="18" charset="0"/>
                <a:cs typeface="Times New Roman" panose="02020603050405020304" pitchFamily="18" charset="0"/>
                <a:hlinkClick r:id="rId5"/>
              </a:rPr>
              <a:t>-1917-1930-</a:t>
            </a:r>
            <a:r>
              <a:rPr lang="en-US" u="sng" dirty="0">
                <a:latin typeface="Times New Roman" panose="02020603050405020304" pitchFamily="18" charset="0"/>
                <a:cs typeface="Times New Roman" panose="02020603050405020304" pitchFamily="18" charset="0"/>
                <a:hlinkClick r:id="rId5"/>
              </a:rPr>
              <a:t>e</a:t>
            </a:r>
            <a:r>
              <a:rPr lang="ru-RU" u="sng" dirty="0">
                <a:latin typeface="Times New Roman" panose="02020603050405020304" pitchFamily="18" charset="0"/>
                <a:cs typeface="Times New Roman" panose="02020603050405020304" pitchFamily="18" charset="0"/>
                <a:hlinkClick r:id="rId5"/>
              </a:rPr>
              <a:t>-</a:t>
            </a:r>
            <a:r>
              <a:rPr lang="en-US" u="sng" dirty="0">
                <a:latin typeface="Times New Roman" panose="02020603050405020304" pitchFamily="18" charset="0"/>
                <a:cs typeface="Times New Roman" panose="02020603050405020304" pitchFamily="18" charset="0"/>
                <a:hlinkClick r:id="rId5"/>
              </a:rPr>
              <a:t>gg</a:t>
            </a:r>
            <a:r>
              <a:rPr lang="ru-RU" u="sng" dirty="0">
                <a:latin typeface="Times New Roman" panose="02020603050405020304" pitchFamily="18" charset="0"/>
                <a:cs typeface="Times New Roman" panose="02020603050405020304" pitchFamily="18" charset="0"/>
                <a:hlinkClick r:id="rId5"/>
              </a:rPr>
              <a:t>-</a:t>
            </a:r>
            <a:r>
              <a:rPr lang="en-US" u="sng" dirty="0" err="1">
                <a:latin typeface="Times New Roman" panose="02020603050405020304" pitchFamily="18" charset="0"/>
                <a:cs typeface="Times New Roman" panose="02020603050405020304" pitchFamily="18" charset="0"/>
                <a:hlinkClick r:id="rId5"/>
              </a:rPr>
              <a:t>sovremennye</a:t>
            </a:r>
            <a:r>
              <a:rPr lang="ru-RU" u="sng" dirty="0">
                <a:latin typeface="Times New Roman" panose="02020603050405020304" pitchFamily="18" charset="0"/>
                <a:cs typeface="Times New Roman" panose="02020603050405020304" pitchFamily="18" charset="0"/>
                <a:hlinkClick r:id="rId5"/>
              </a:rPr>
              <a:t>-</a:t>
            </a:r>
            <a:r>
              <a:rPr lang="en-US" u="sng" dirty="0" err="1">
                <a:latin typeface="Times New Roman" panose="02020603050405020304" pitchFamily="18" charset="0"/>
                <a:cs typeface="Times New Roman" panose="02020603050405020304" pitchFamily="18" charset="0"/>
                <a:hlinkClick r:id="rId5"/>
              </a:rPr>
              <a:t>kontseptsii</a:t>
            </a:r>
            <a:r>
              <a:rPr lang="ru-RU" u="sng" dirty="0">
                <a:latin typeface="Times New Roman" panose="02020603050405020304" pitchFamily="18" charset="0"/>
                <a:cs typeface="Times New Roman" panose="02020603050405020304" pitchFamily="18" charset="0"/>
                <a:hlinkClick r:id="rId5"/>
              </a:rPr>
              <a:t>-</a:t>
            </a:r>
            <a:r>
              <a:rPr lang="en-US" u="sng" dirty="0" err="1">
                <a:latin typeface="Times New Roman" panose="02020603050405020304" pitchFamily="18" charset="0"/>
                <a:cs typeface="Times New Roman" panose="02020603050405020304" pitchFamily="18" charset="0"/>
                <a:hlinkClick r:id="rId5"/>
              </a:rPr>
              <a:t>i</a:t>
            </a:r>
            <a:r>
              <a:rPr lang="ru-RU" u="sng" dirty="0">
                <a:latin typeface="Times New Roman" panose="02020603050405020304" pitchFamily="18" charset="0"/>
                <a:cs typeface="Times New Roman" panose="02020603050405020304" pitchFamily="18" charset="0"/>
                <a:hlinkClick r:id="rId5"/>
              </a:rPr>
              <a:t>-</a:t>
            </a:r>
            <a:r>
              <a:rPr lang="en-US" u="sng" dirty="0" err="1">
                <a:latin typeface="Times New Roman" panose="02020603050405020304" pitchFamily="18" charset="0"/>
                <a:cs typeface="Times New Roman" panose="02020603050405020304" pitchFamily="18" charset="0"/>
                <a:hlinkClick r:id="rId5"/>
              </a:rPr>
              <a:t>podhody</a:t>
            </a:r>
            <a:r>
              <a:rPr lang="ru-RU" dirty="0">
                <a:latin typeface="Times New Roman" panose="02020603050405020304" pitchFamily="18" charset="0"/>
                <a:cs typeface="Times New Roman" panose="02020603050405020304" pitchFamily="18" charset="0"/>
              </a:rPr>
              <a:t>.</a:t>
            </a:r>
          </a:p>
          <a:p>
            <a:pPr marL="342900" lvl="0" indent="-342900">
              <a:lnSpc>
                <a:spcPct val="115000"/>
              </a:lnSpc>
              <a:buAutoNum type="arabicPeriod"/>
            </a:pPr>
            <a:r>
              <a:rPr lang="ru-RU" dirty="0">
                <a:latin typeface="Times New Roman" panose="02020603050405020304" pitchFamily="18" charset="0"/>
                <a:cs typeface="Times New Roman" panose="02020603050405020304" pitchFamily="18" charset="0"/>
              </a:rPr>
              <a:t>Гаврилюк В. В., Гаврилюк Т. В. Рабочий класс в советском и российском социологическом дискурсе // Уровень жизни населения регионов России. </a:t>
            </a:r>
            <a:r>
              <a:rPr lang="en-US" dirty="0">
                <a:latin typeface="Times New Roman" panose="02020603050405020304" pitchFamily="18" charset="0"/>
                <a:cs typeface="Times New Roman" panose="02020603050405020304" pitchFamily="18" charset="0"/>
              </a:rPr>
              <a:t>2018. №4 (210). URL: </a:t>
            </a:r>
            <a:r>
              <a:rPr lang="en-US" u="sng" dirty="0">
                <a:latin typeface="Times New Roman" panose="02020603050405020304" pitchFamily="18" charset="0"/>
                <a:cs typeface="Times New Roman" panose="02020603050405020304" pitchFamily="18" charset="0"/>
                <a:hlinkClick r:id="rId6"/>
              </a:rPr>
              <a:t>https://cyberleninka.ru/article/n/rabochiy-klass-v-sovetskom-i-rossiyskom-sotsiologicheskom-diskurse</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342900" lvl="0" indent="-342900">
              <a:lnSpc>
                <a:spcPct val="115000"/>
              </a:lnSpc>
              <a:buAutoNum type="arabicPeriod"/>
            </a:pPr>
            <a:endParaRPr lang="ru-RU" sz="16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5627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2396252" y="2113716"/>
            <a:ext cx="14630400" cy="8229600"/>
          </a:xfrm>
          <a:prstGeom prst="rect">
            <a:avLst/>
          </a:prstGeom>
          <a:solidFill>
            <a:srgbClr val="FAFAFA">
              <a:alpha val="80000"/>
            </a:srgbClr>
          </a:solidFill>
          <a:ln/>
        </p:spPr>
        <p:txBody>
          <a:bodyPr/>
          <a:lstStyle/>
          <a:p>
            <a:endParaRPr lang="ru-RU" sz="2400">
              <a:latin typeface="Times New Roman" panose="02020603050405020304" pitchFamily="18" charset="0"/>
              <a:cs typeface="Times New Roman" panose="02020603050405020304" pitchFamily="18" charset="0"/>
            </a:endParaRPr>
          </a:p>
        </p:txBody>
      </p:sp>
      <p:sp>
        <p:nvSpPr>
          <p:cNvPr id="4" name="Text 1"/>
          <p:cNvSpPr/>
          <p:nvPr/>
        </p:nvSpPr>
        <p:spPr>
          <a:xfrm>
            <a:off x="793790" y="650438"/>
            <a:ext cx="12137946" cy="589121"/>
          </a:xfrm>
          <a:prstGeom prst="rect">
            <a:avLst/>
          </a:prstGeom>
          <a:noFill/>
          <a:ln/>
        </p:spPr>
        <p:txBody>
          <a:bodyPr wrap="none" lIns="0" tIns="0" rIns="0" bIns="0" rtlCol="0" anchor="t"/>
          <a:lstStyle/>
          <a:p>
            <a:pPr marL="0" indent="0" algn="l">
              <a:lnSpc>
                <a:spcPts val="4600"/>
              </a:lnSpc>
              <a:buNone/>
            </a:pPr>
            <a:r>
              <a:rPr lang="en-US" sz="3700" b="1" i="1" dirty="0">
                <a:solidFill>
                  <a:srgbClr val="002060"/>
                </a:solidFill>
                <a:latin typeface="Outfit Extra Bold" pitchFamily="34" charset="0"/>
                <a:ea typeface="Outfit Extra Bold" pitchFamily="34" charset="-122"/>
                <a:cs typeface="Outfit Extra Bold" pitchFamily="34" charset="-120"/>
              </a:rPr>
              <a:t>Пирамидальная Структура Советского Общества</a:t>
            </a:r>
            <a:endParaRPr lang="en-US" sz="3700" i="1" dirty="0">
              <a:solidFill>
                <a:srgbClr val="002060"/>
              </a:solidFill>
            </a:endParaRPr>
          </a:p>
        </p:txBody>
      </p:sp>
      <p:sp>
        <p:nvSpPr>
          <p:cNvPr id="5" name="Shape 2"/>
          <p:cNvSpPr/>
          <p:nvPr/>
        </p:nvSpPr>
        <p:spPr>
          <a:xfrm>
            <a:off x="982266" y="1805107"/>
            <a:ext cx="188476" cy="848320"/>
          </a:xfrm>
          <a:prstGeom prst="roundRect">
            <a:avLst>
              <a:gd name="adj" fmla="val 42017"/>
            </a:avLst>
          </a:prstGeom>
          <a:solidFill>
            <a:srgbClr val="E9E6FA"/>
          </a:solidFill>
          <a:ln w="7620">
            <a:solidFill>
              <a:srgbClr val="BDB8DF"/>
            </a:solidFill>
            <a:prstDash val="solid"/>
          </a:ln>
        </p:spPr>
        <p:txBody>
          <a:bodyPr/>
          <a:lstStyle/>
          <a:p>
            <a:endParaRPr lang="ru-RU"/>
          </a:p>
        </p:txBody>
      </p:sp>
      <p:sp>
        <p:nvSpPr>
          <p:cNvPr id="6" name="Shape 3"/>
          <p:cNvSpPr/>
          <p:nvPr/>
        </p:nvSpPr>
        <p:spPr>
          <a:xfrm>
            <a:off x="793790" y="1681401"/>
            <a:ext cx="565547" cy="565547"/>
          </a:xfrm>
          <a:prstGeom prst="roundRect">
            <a:avLst>
              <a:gd name="adj" fmla="val 80842"/>
            </a:avLst>
          </a:prstGeom>
          <a:solidFill>
            <a:srgbClr val="E9E6FA"/>
          </a:solidFill>
          <a:ln w="7620">
            <a:solidFill>
              <a:srgbClr val="BDB8DF"/>
            </a:solidFill>
            <a:prstDash val="solid"/>
          </a:ln>
        </p:spPr>
        <p:txBody>
          <a:bodyPr/>
          <a:lstStyle/>
          <a:p>
            <a:endParaRPr lang="ru-RU"/>
          </a:p>
        </p:txBody>
      </p:sp>
      <p:sp>
        <p:nvSpPr>
          <p:cNvPr id="7" name="Text 4"/>
          <p:cNvSpPr/>
          <p:nvPr/>
        </p:nvSpPr>
        <p:spPr>
          <a:xfrm>
            <a:off x="935117" y="1787485"/>
            <a:ext cx="282773" cy="353497"/>
          </a:xfrm>
          <a:prstGeom prst="rect">
            <a:avLst/>
          </a:prstGeom>
          <a:noFill/>
          <a:ln/>
        </p:spPr>
        <p:txBody>
          <a:bodyPr wrap="none" lIns="0" tIns="0" rIns="0" bIns="0" rtlCol="0" anchor="t"/>
          <a:lstStyle/>
          <a:p>
            <a:pPr marL="0" indent="0" algn="l">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8" name="Text 5"/>
          <p:cNvSpPr/>
          <p:nvPr/>
        </p:nvSpPr>
        <p:spPr>
          <a:xfrm>
            <a:off x="1547813" y="1710809"/>
            <a:ext cx="2356842" cy="294680"/>
          </a:xfrm>
          <a:prstGeom prst="rect">
            <a:avLst/>
          </a:prstGeom>
          <a:noFill/>
          <a:ln/>
        </p:spPr>
        <p:txBody>
          <a:bodyPr wrap="none" lIns="0" tIns="0" rIns="0" bIns="0" rtlCol="0" anchor="t"/>
          <a:lstStyle/>
          <a:p>
            <a:pPr marL="0" indent="0" algn="l">
              <a:lnSpc>
                <a:spcPts val="2300"/>
              </a:lnSpc>
              <a:buNone/>
            </a:pPr>
            <a:r>
              <a:rPr lang="en-US" sz="2400" b="1" dirty="0">
                <a:latin typeface="Times New Roman" panose="02020603050405020304" pitchFamily="18" charset="0"/>
                <a:ea typeface="Outfit Extra Bold" pitchFamily="34" charset="-122"/>
                <a:cs typeface="Times New Roman" panose="02020603050405020304" pitchFamily="18" charset="0"/>
              </a:rPr>
              <a:t>Номенклатура</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1547813" y="2118598"/>
            <a:ext cx="12288798" cy="301704"/>
          </a:xfrm>
          <a:prstGeom prst="rect">
            <a:avLst/>
          </a:prstGeom>
          <a:noFill/>
          <a:ln/>
        </p:spPr>
        <p:txBody>
          <a:bodyPr wrap="none" lIns="0" tIns="0" rIns="0" bIns="0" rtlCol="0" anchor="t"/>
          <a:lstStyle/>
          <a:p>
            <a:pPr marL="0" indent="0" algn="l">
              <a:lnSpc>
                <a:spcPts val="2350"/>
              </a:lnSpc>
              <a:buNone/>
            </a:pPr>
            <a:r>
              <a:rPr lang="en-US" sz="2400" dirty="0">
                <a:latin typeface="Times New Roman" panose="02020603050405020304" pitchFamily="18" charset="0"/>
                <a:ea typeface="Arimo" pitchFamily="34" charset="-122"/>
                <a:cs typeface="Times New Roman" panose="02020603050405020304" pitchFamily="18" charset="0"/>
              </a:rPr>
              <a:t>Правящий слой, власть и привилегии</a:t>
            </a:r>
            <a:endParaRPr lang="en-US" sz="2400" dirty="0">
              <a:latin typeface="Times New Roman" panose="02020603050405020304" pitchFamily="18" charset="0"/>
              <a:cs typeface="Times New Roman" panose="02020603050405020304" pitchFamily="18" charset="0"/>
            </a:endParaRPr>
          </a:p>
        </p:txBody>
      </p:sp>
      <p:sp>
        <p:nvSpPr>
          <p:cNvPr id="10" name="Shape 7"/>
          <p:cNvSpPr/>
          <p:nvPr/>
        </p:nvSpPr>
        <p:spPr>
          <a:xfrm>
            <a:off x="1265039" y="3124795"/>
            <a:ext cx="188476" cy="848320"/>
          </a:xfrm>
          <a:prstGeom prst="roundRect">
            <a:avLst>
              <a:gd name="adj" fmla="val 42017"/>
            </a:avLst>
          </a:prstGeom>
          <a:solidFill>
            <a:srgbClr val="E9E6FA"/>
          </a:solidFill>
          <a:ln w="7620">
            <a:solidFill>
              <a:srgbClr val="BDB8DF"/>
            </a:solidFill>
            <a:prstDash val="solid"/>
          </a:ln>
        </p:spPr>
        <p:txBody>
          <a:bodyPr/>
          <a:lstStyle/>
          <a:p>
            <a:endParaRPr lang="ru-RU"/>
          </a:p>
        </p:txBody>
      </p:sp>
      <p:sp>
        <p:nvSpPr>
          <p:cNvPr id="11" name="Shape 8"/>
          <p:cNvSpPr/>
          <p:nvPr/>
        </p:nvSpPr>
        <p:spPr>
          <a:xfrm>
            <a:off x="1076563" y="3001089"/>
            <a:ext cx="565547" cy="565547"/>
          </a:xfrm>
          <a:prstGeom prst="roundRect">
            <a:avLst>
              <a:gd name="adj" fmla="val 80842"/>
            </a:avLst>
          </a:prstGeom>
          <a:solidFill>
            <a:srgbClr val="E9E6FA"/>
          </a:solidFill>
          <a:ln w="7620">
            <a:solidFill>
              <a:srgbClr val="BDB8DF"/>
            </a:solidFill>
            <a:prstDash val="solid"/>
          </a:ln>
        </p:spPr>
        <p:txBody>
          <a:bodyPr/>
          <a:lstStyle/>
          <a:p>
            <a:endParaRPr lang="ru-RU"/>
          </a:p>
        </p:txBody>
      </p:sp>
      <p:sp>
        <p:nvSpPr>
          <p:cNvPr id="12" name="Text 9"/>
          <p:cNvSpPr/>
          <p:nvPr/>
        </p:nvSpPr>
        <p:spPr>
          <a:xfrm>
            <a:off x="1217890" y="3107174"/>
            <a:ext cx="282773" cy="353497"/>
          </a:xfrm>
          <a:prstGeom prst="rect">
            <a:avLst/>
          </a:prstGeom>
          <a:noFill/>
          <a:ln/>
        </p:spPr>
        <p:txBody>
          <a:bodyPr wrap="none" lIns="0" tIns="0" rIns="0" bIns="0" rtlCol="0" anchor="t"/>
          <a:lstStyle/>
          <a:p>
            <a:pPr marL="0" indent="0" algn="l">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13" name="Text 10"/>
          <p:cNvSpPr/>
          <p:nvPr/>
        </p:nvSpPr>
        <p:spPr>
          <a:xfrm>
            <a:off x="1830586" y="3030498"/>
            <a:ext cx="3788569" cy="294680"/>
          </a:xfrm>
          <a:prstGeom prst="rect">
            <a:avLst/>
          </a:prstGeom>
          <a:noFill/>
          <a:ln/>
        </p:spPr>
        <p:txBody>
          <a:bodyPr wrap="none" lIns="0" tIns="0" rIns="0" bIns="0" rtlCol="0" anchor="t"/>
          <a:lstStyle/>
          <a:p>
            <a:pPr marL="0" indent="0" algn="l">
              <a:lnSpc>
                <a:spcPts val="2300"/>
              </a:lnSpc>
              <a:buNone/>
            </a:pPr>
            <a:r>
              <a:rPr lang="en-US" sz="2400" b="1" dirty="0">
                <a:latin typeface="Times New Roman" panose="02020603050405020304" pitchFamily="18" charset="0"/>
                <a:ea typeface="Outfit Extra Bold" pitchFamily="34" charset="-122"/>
                <a:cs typeface="Times New Roman" panose="02020603050405020304" pitchFamily="18" charset="0"/>
              </a:rPr>
              <a:t>Управленцы и Интеллигенция</a:t>
            </a:r>
            <a:endParaRPr lang="en-US" sz="2400" dirty="0">
              <a:latin typeface="Times New Roman" panose="02020603050405020304" pitchFamily="18" charset="0"/>
              <a:cs typeface="Times New Roman" panose="02020603050405020304" pitchFamily="18" charset="0"/>
            </a:endParaRPr>
          </a:p>
        </p:txBody>
      </p:sp>
      <p:sp>
        <p:nvSpPr>
          <p:cNvPr id="14" name="Text 11"/>
          <p:cNvSpPr/>
          <p:nvPr/>
        </p:nvSpPr>
        <p:spPr>
          <a:xfrm>
            <a:off x="1830586" y="3438287"/>
            <a:ext cx="12006024" cy="301704"/>
          </a:xfrm>
          <a:prstGeom prst="rect">
            <a:avLst/>
          </a:prstGeom>
          <a:noFill/>
          <a:ln/>
        </p:spPr>
        <p:txBody>
          <a:bodyPr wrap="none" lIns="0" tIns="0" rIns="0" bIns="0" rtlCol="0" anchor="t"/>
          <a:lstStyle/>
          <a:p>
            <a:pPr marL="0" indent="0" algn="l">
              <a:lnSpc>
                <a:spcPts val="2350"/>
              </a:lnSpc>
              <a:buNone/>
            </a:pPr>
            <a:r>
              <a:rPr lang="en-US" sz="2400" dirty="0">
                <a:latin typeface="Times New Roman" panose="02020603050405020304" pitchFamily="18" charset="0"/>
                <a:ea typeface="Arimo" pitchFamily="34" charset="-122"/>
                <a:cs typeface="Times New Roman" panose="02020603050405020304" pitchFamily="18" charset="0"/>
              </a:rPr>
              <a:t>Среднее звено, специалисты</a:t>
            </a:r>
            <a:endParaRPr lang="en-US" sz="2400" dirty="0">
              <a:latin typeface="Times New Roman" panose="02020603050405020304" pitchFamily="18" charset="0"/>
              <a:cs typeface="Times New Roman" panose="02020603050405020304" pitchFamily="18" charset="0"/>
            </a:endParaRPr>
          </a:p>
        </p:txBody>
      </p:sp>
      <p:sp>
        <p:nvSpPr>
          <p:cNvPr id="15" name="Shape 12"/>
          <p:cNvSpPr/>
          <p:nvPr/>
        </p:nvSpPr>
        <p:spPr>
          <a:xfrm>
            <a:off x="1547813" y="4444484"/>
            <a:ext cx="188476" cy="848320"/>
          </a:xfrm>
          <a:prstGeom prst="roundRect">
            <a:avLst>
              <a:gd name="adj" fmla="val 42017"/>
            </a:avLst>
          </a:prstGeom>
          <a:solidFill>
            <a:srgbClr val="E9E6FA"/>
          </a:solidFill>
          <a:ln w="7620">
            <a:solidFill>
              <a:srgbClr val="BDB8DF"/>
            </a:solidFill>
            <a:prstDash val="solid"/>
          </a:ln>
        </p:spPr>
        <p:txBody>
          <a:bodyPr/>
          <a:lstStyle/>
          <a:p>
            <a:endParaRPr lang="ru-RU"/>
          </a:p>
        </p:txBody>
      </p:sp>
      <p:sp>
        <p:nvSpPr>
          <p:cNvPr id="16" name="Shape 13"/>
          <p:cNvSpPr/>
          <p:nvPr/>
        </p:nvSpPr>
        <p:spPr>
          <a:xfrm>
            <a:off x="1359337" y="4320778"/>
            <a:ext cx="565547" cy="565547"/>
          </a:xfrm>
          <a:prstGeom prst="roundRect">
            <a:avLst>
              <a:gd name="adj" fmla="val 80842"/>
            </a:avLst>
          </a:prstGeom>
          <a:solidFill>
            <a:srgbClr val="E9E6FA"/>
          </a:solidFill>
          <a:ln w="7620">
            <a:solidFill>
              <a:srgbClr val="BDB8DF"/>
            </a:solidFill>
            <a:prstDash val="solid"/>
          </a:ln>
        </p:spPr>
        <p:txBody>
          <a:bodyPr/>
          <a:lstStyle/>
          <a:p>
            <a:endParaRPr lang="ru-RU"/>
          </a:p>
        </p:txBody>
      </p:sp>
      <p:sp>
        <p:nvSpPr>
          <p:cNvPr id="17" name="Text 14"/>
          <p:cNvSpPr/>
          <p:nvPr/>
        </p:nvSpPr>
        <p:spPr>
          <a:xfrm>
            <a:off x="1500664" y="4426863"/>
            <a:ext cx="282773" cy="353497"/>
          </a:xfrm>
          <a:prstGeom prst="rect">
            <a:avLst/>
          </a:prstGeom>
          <a:noFill/>
          <a:ln/>
        </p:spPr>
        <p:txBody>
          <a:bodyPr wrap="none" lIns="0" tIns="0" rIns="0" bIns="0" rtlCol="0" anchor="t"/>
          <a:lstStyle/>
          <a:p>
            <a:pPr marL="0" indent="0" algn="l">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3</a:t>
            </a:r>
            <a:endParaRPr lang="en-US" sz="2200" dirty="0"/>
          </a:p>
        </p:txBody>
      </p:sp>
      <p:sp>
        <p:nvSpPr>
          <p:cNvPr id="18" name="Text 15"/>
          <p:cNvSpPr/>
          <p:nvPr/>
        </p:nvSpPr>
        <p:spPr>
          <a:xfrm>
            <a:off x="2113359" y="4350187"/>
            <a:ext cx="2580799" cy="294680"/>
          </a:xfrm>
          <a:prstGeom prst="rect">
            <a:avLst/>
          </a:prstGeom>
          <a:noFill/>
          <a:ln/>
        </p:spPr>
        <p:txBody>
          <a:bodyPr wrap="none" lIns="0" tIns="0" rIns="0" bIns="0" rtlCol="0" anchor="t"/>
          <a:lstStyle/>
          <a:p>
            <a:pPr marL="0" indent="0" algn="l">
              <a:lnSpc>
                <a:spcPts val="2300"/>
              </a:lnSpc>
              <a:buNone/>
            </a:pPr>
            <a:r>
              <a:rPr lang="en-US" sz="2400" b="1" dirty="0">
                <a:latin typeface="Times New Roman" panose="02020603050405020304" pitchFamily="18" charset="0"/>
                <a:ea typeface="Outfit Extra Bold" pitchFamily="34" charset="-122"/>
                <a:cs typeface="Times New Roman" panose="02020603050405020304" pitchFamily="18" charset="0"/>
              </a:rPr>
              <a:t>Рабочие и Крестьяне</a:t>
            </a:r>
            <a:endParaRPr lang="en-US" sz="2400" dirty="0">
              <a:latin typeface="Times New Roman" panose="02020603050405020304" pitchFamily="18" charset="0"/>
              <a:cs typeface="Times New Roman" panose="02020603050405020304" pitchFamily="18" charset="0"/>
            </a:endParaRPr>
          </a:p>
        </p:txBody>
      </p:sp>
      <p:sp>
        <p:nvSpPr>
          <p:cNvPr id="19" name="Text 16"/>
          <p:cNvSpPr/>
          <p:nvPr/>
        </p:nvSpPr>
        <p:spPr>
          <a:xfrm>
            <a:off x="2113359" y="4757976"/>
            <a:ext cx="11723251" cy="301704"/>
          </a:xfrm>
          <a:prstGeom prst="rect">
            <a:avLst/>
          </a:prstGeom>
          <a:noFill/>
          <a:ln/>
        </p:spPr>
        <p:txBody>
          <a:bodyPr wrap="none" lIns="0" tIns="0" rIns="0" bIns="0" rtlCol="0" anchor="t"/>
          <a:lstStyle/>
          <a:p>
            <a:pPr marL="0" indent="0" algn="l">
              <a:lnSpc>
                <a:spcPts val="2350"/>
              </a:lnSpc>
              <a:buNone/>
            </a:pPr>
            <a:r>
              <a:rPr lang="en-US" sz="2400" dirty="0">
                <a:latin typeface="Times New Roman" panose="02020603050405020304" pitchFamily="18" charset="0"/>
                <a:ea typeface="Arimo" pitchFamily="34" charset="-122"/>
                <a:cs typeface="Times New Roman" panose="02020603050405020304" pitchFamily="18" charset="0"/>
              </a:rPr>
              <a:t>Основная масса населения</a:t>
            </a:r>
            <a:endParaRPr lang="en-US" sz="2400" dirty="0">
              <a:latin typeface="Times New Roman" panose="02020603050405020304" pitchFamily="18" charset="0"/>
              <a:cs typeface="Times New Roman" panose="02020603050405020304" pitchFamily="18" charset="0"/>
            </a:endParaRPr>
          </a:p>
        </p:txBody>
      </p:sp>
      <p:sp>
        <p:nvSpPr>
          <p:cNvPr id="20" name="Shape 17"/>
          <p:cNvSpPr/>
          <p:nvPr/>
        </p:nvSpPr>
        <p:spPr>
          <a:xfrm>
            <a:off x="1830705" y="5764173"/>
            <a:ext cx="188476" cy="848320"/>
          </a:xfrm>
          <a:prstGeom prst="roundRect">
            <a:avLst>
              <a:gd name="adj" fmla="val 42017"/>
            </a:avLst>
          </a:prstGeom>
          <a:solidFill>
            <a:srgbClr val="E9E6FA"/>
          </a:solidFill>
          <a:ln w="7620">
            <a:solidFill>
              <a:srgbClr val="BDB8DF"/>
            </a:solidFill>
            <a:prstDash val="solid"/>
          </a:ln>
        </p:spPr>
        <p:txBody>
          <a:bodyPr/>
          <a:lstStyle/>
          <a:p>
            <a:endParaRPr lang="ru-RU"/>
          </a:p>
        </p:txBody>
      </p:sp>
      <p:sp>
        <p:nvSpPr>
          <p:cNvPr id="21" name="Shape 18"/>
          <p:cNvSpPr/>
          <p:nvPr/>
        </p:nvSpPr>
        <p:spPr>
          <a:xfrm>
            <a:off x="1642229" y="5640467"/>
            <a:ext cx="565547" cy="565547"/>
          </a:xfrm>
          <a:prstGeom prst="roundRect">
            <a:avLst>
              <a:gd name="adj" fmla="val 80842"/>
            </a:avLst>
          </a:prstGeom>
          <a:solidFill>
            <a:srgbClr val="E9E6FA"/>
          </a:solidFill>
          <a:ln w="7620">
            <a:solidFill>
              <a:srgbClr val="BDB8DF"/>
            </a:solidFill>
            <a:prstDash val="solid"/>
          </a:ln>
        </p:spPr>
        <p:txBody>
          <a:bodyPr/>
          <a:lstStyle/>
          <a:p>
            <a:endParaRPr lang="ru-RU"/>
          </a:p>
        </p:txBody>
      </p:sp>
      <p:sp>
        <p:nvSpPr>
          <p:cNvPr id="22" name="Text 19"/>
          <p:cNvSpPr/>
          <p:nvPr/>
        </p:nvSpPr>
        <p:spPr>
          <a:xfrm>
            <a:off x="1783556" y="5746552"/>
            <a:ext cx="282773" cy="353497"/>
          </a:xfrm>
          <a:prstGeom prst="rect">
            <a:avLst/>
          </a:prstGeom>
          <a:noFill/>
          <a:ln/>
        </p:spPr>
        <p:txBody>
          <a:bodyPr wrap="none" lIns="0" tIns="0" rIns="0" bIns="0" rtlCol="0" anchor="t"/>
          <a:lstStyle/>
          <a:p>
            <a:pPr marL="0" indent="0" algn="l">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4</a:t>
            </a:r>
            <a:endParaRPr lang="en-US" sz="2200" dirty="0"/>
          </a:p>
        </p:txBody>
      </p:sp>
      <p:sp>
        <p:nvSpPr>
          <p:cNvPr id="23" name="Text 20"/>
          <p:cNvSpPr/>
          <p:nvPr/>
        </p:nvSpPr>
        <p:spPr>
          <a:xfrm>
            <a:off x="2396252" y="5669875"/>
            <a:ext cx="2852857" cy="294680"/>
          </a:xfrm>
          <a:prstGeom prst="rect">
            <a:avLst/>
          </a:prstGeom>
          <a:noFill/>
          <a:ln/>
        </p:spPr>
        <p:txBody>
          <a:bodyPr wrap="none" lIns="0" tIns="0" rIns="0" bIns="0" rtlCol="0" anchor="t"/>
          <a:lstStyle/>
          <a:p>
            <a:pPr marL="0" indent="0" algn="l">
              <a:lnSpc>
                <a:spcPts val="2300"/>
              </a:lnSpc>
              <a:buNone/>
            </a:pPr>
            <a:r>
              <a:rPr lang="en-US" sz="2400" b="1" dirty="0">
                <a:latin typeface="Times New Roman" panose="02020603050405020304" pitchFamily="18" charset="0"/>
                <a:ea typeface="Outfit Extra Bold" pitchFamily="34" charset="-122"/>
                <a:cs typeface="Times New Roman" panose="02020603050405020304" pitchFamily="18" charset="0"/>
              </a:rPr>
              <a:t>Маргинальные Группы</a:t>
            </a:r>
            <a:endParaRPr lang="en-US" sz="2400" dirty="0">
              <a:latin typeface="Times New Roman" panose="02020603050405020304" pitchFamily="18" charset="0"/>
              <a:cs typeface="Times New Roman" panose="02020603050405020304" pitchFamily="18" charset="0"/>
            </a:endParaRPr>
          </a:p>
        </p:txBody>
      </p:sp>
      <p:sp>
        <p:nvSpPr>
          <p:cNvPr id="24" name="Text 21"/>
          <p:cNvSpPr/>
          <p:nvPr/>
        </p:nvSpPr>
        <p:spPr>
          <a:xfrm>
            <a:off x="2396252" y="6077664"/>
            <a:ext cx="11440358" cy="301704"/>
          </a:xfrm>
          <a:prstGeom prst="rect">
            <a:avLst/>
          </a:prstGeom>
          <a:noFill/>
          <a:ln/>
        </p:spPr>
        <p:txBody>
          <a:bodyPr wrap="none" lIns="0" tIns="0" rIns="0" bIns="0" rtlCol="0" anchor="t"/>
          <a:lstStyle/>
          <a:p>
            <a:pPr marL="0" indent="0" algn="l">
              <a:lnSpc>
                <a:spcPts val="2350"/>
              </a:lnSpc>
              <a:buNone/>
            </a:pPr>
            <a:r>
              <a:rPr lang="en-US" sz="2400" dirty="0">
                <a:latin typeface="Times New Roman" panose="02020603050405020304" pitchFamily="18" charset="0"/>
                <a:ea typeface="Arimo" pitchFamily="34" charset="-122"/>
                <a:cs typeface="Times New Roman" panose="02020603050405020304" pitchFamily="18" charset="0"/>
              </a:rPr>
              <a:t>Деклассированные элементы</a:t>
            </a:r>
            <a:endParaRPr lang="en-US" sz="2400" dirty="0">
              <a:latin typeface="Times New Roman" panose="02020603050405020304" pitchFamily="18" charset="0"/>
              <a:cs typeface="Times New Roman" panose="02020603050405020304" pitchFamily="18" charset="0"/>
            </a:endParaRPr>
          </a:p>
        </p:txBody>
      </p:sp>
      <p:sp>
        <p:nvSpPr>
          <p:cNvPr id="25" name="Text 22"/>
          <p:cNvSpPr/>
          <p:nvPr/>
        </p:nvSpPr>
        <p:spPr>
          <a:xfrm>
            <a:off x="7073943" y="3406627"/>
            <a:ext cx="7321995" cy="754380"/>
          </a:xfrm>
          <a:prstGeom prst="rect">
            <a:avLst/>
          </a:prstGeom>
          <a:noFill/>
          <a:ln/>
        </p:spPr>
        <p:txBody>
          <a:bodyPr wrap="square" lIns="0" tIns="0" rIns="0" bIns="0" rtlCol="0" anchor="t"/>
          <a:lstStyle/>
          <a:p>
            <a:pPr marL="0" indent="0" algn="just">
              <a:lnSpc>
                <a:spcPts val="2950"/>
              </a:lnSpc>
              <a:buNone/>
            </a:pPr>
            <a:r>
              <a:rPr lang="en-US" sz="2400" dirty="0">
                <a:latin typeface="Times New Roman" panose="02020603050405020304" pitchFamily="18" charset="0"/>
                <a:ea typeface="Arimo" pitchFamily="34" charset="-122"/>
                <a:cs typeface="Times New Roman" panose="02020603050405020304" pitchFamily="18" charset="0"/>
              </a:rPr>
              <a:t>Стратификационная система СССР имела </a:t>
            </a:r>
            <a:r>
              <a:rPr lang="en-US" sz="2400" dirty="0" err="1">
                <a:latin typeface="Times New Roman" panose="02020603050405020304" pitchFamily="18" charset="0"/>
                <a:ea typeface="Arimo" pitchFamily="34" charset="-122"/>
                <a:cs typeface="Times New Roman" panose="02020603050405020304" pitchFamily="18" charset="0"/>
              </a:rPr>
              <a:t>чёткий</a:t>
            </a:r>
            <a:r>
              <a:rPr lang="en-US" sz="2400" dirty="0">
                <a:latin typeface="Times New Roman" panose="02020603050405020304" pitchFamily="18" charset="0"/>
                <a:ea typeface="Arimo" pitchFamily="34" charset="-122"/>
                <a:cs typeface="Times New Roman" panose="02020603050405020304" pitchFamily="18" charset="0"/>
              </a:rPr>
              <a:t> </a:t>
            </a:r>
            <a:r>
              <a:rPr lang="en-US" sz="2400" b="1" dirty="0" err="1">
                <a:latin typeface="Times New Roman" panose="02020603050405020304" pitchFamily="18" charset="0"/>
                <a:ea typeface="Arimo" pitchFamily="34" charset="-122"/>
                <a:cs typeface="Times New Roman" panose="02020603050405020304" pitchFamily="18" charset="0"/>
              </a:rPr>
              <a:t>пирамидальный</a:t>
            </a:r>
            <a:r>
              <a:rPr lang="en-US" sz="2400" b="1" dirty="0">
                <a:latin typeface="Times New Roman" panose="02020603050405020304" pitchFamily="18" charset="0"/>
                <a:ea typeface="Arimo" pitchFamily="34" charset="-122"/>
                <a:cs typeface="Times New Roman" panose="02020603050405020304" pitchFamily="18" charset="0"/>
              </a:rPr>
              <a:t> характер</a:t>
            </a:r>
            <a:r>
              <a:rPr lang="en-US" sz="2400" dirty="0">
                <a:latin typeface="Times New Roman" panose="02020603050405020304" pitchFamily="18" charset="0"/>
                <a:ea typeface="Arimo" pitchFamily="34" charset="-122"/>
                <a:cs typeface="Times New Roman" panose="02020603050405020304" pitchFamily="18" charset="0"/>
              </a:rPr>
              <a:t>. Положение человека определялось его связью с государственной машиной и степенью контроля над распределительными функциями.</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4" name="Прямоугольник: скругленные углы 13">
            <a:extLst>
              <a:ext uri="{FF2B5EF4-FFF2-40B4-BE49-F238E27FC236}">
                <a16:creationId xmlns:a16="http://schemas.microsoft.com/office/drawing/2014/main" id="{8B4A2DE8-65E7-BC4D-9592-D7C59C3A0C07}"/>
              </a:ext>
            </a:extLst>
          </p:cNvPr>
          <p:cNvSpPr/>
          <p:nvPr/>
        </p:nvSpPr>
        <p:spPr>
          <a:xfrm>
            <a:off x="12016154" y="7599266"/>
            <a:ext cx="2614246" cy="535561"/>
          </a:xfrm>
          <a:prstGeom prst="roundRect">
            <a:avLst/>
          </a:prstGeom>
          <a:solidFill>
            <a:srgbClr val="F1F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 0"/>
          <p:cNvSpPr/>
          <p:nvPr/>
        </p:nvSpPr>
        <p:spPr>
          <a:xfrm>
            <a:off x="774502" y="870705"/>
            <a:ext cx="13081397" cy="1210151"/>
          </a:xfrm>
          <a:prstGeom prst="rect">
            <a:avLst/>
          </a:prstGeom>
          <a:noFill/>
          <a:ln/>
        </p:spPr>
        <p:txBody>
          <a:bodyPr wrap="square" lIns="0" tIns="0" rIns="0" bIns="0" rtlCol="0" anchor="t"/>
          <a:lstStyle/>
          <a:p>
            <a:pPr marL="0" indent="0" algn="l">
              <a:lnSpc>
                <a:spcPts val="4750"/>
              </a:lnSpc>
              <a:buNone/>
            </a:pPr>
            <a:r>
              <a:rPr lang="en-US" sz="4000" b="1" i="1" dirty="0">
                <a:solidFill>
                  <a:srgbClr val="002060"/>
                </a:solidFill>
                <a:latin typeface="Times New Roman" panose="02020603050405020304" pitchFamily="18" charset="0"/>
                <a:ea typeface="Outfit Extra Bold" pitchFamily="34" charset="-122"/>
                <a:cs typeface="Times New Roman" panose="02020603050405020304" pitchFamily="18" charset="0"/>
              </a:rPr>
              <a:t>Номенклатура</a:t>
            </a:r>
            <a:r>
              <a:rPr lang="en-US" sz="4000" b="1" i="1" dirty="0">
                <a:solidFill>
                  <a:srgbClr val="231971"/>
                </a:solidFill>
                <a:latin typeface="Times New Roman" panose="02020603050405020304" pitchFamily="18" charset="0"/>
                <a:ea typeface="Outfit Extra Bold" pitchFamily="34" charset="-122"/>
                <a:cs typeface="Times New Roman" panose="02020603050405020304" pitchFamily="18" charset="0"/>
              </a:rPr>
              <a:t>: Правящий Слой и Скрытые Привилегии</a:t>
            </a:r>
            <a:endParaRPr lang="en-US" sz="4000" i="1" dirty="0">
              <a:latin typeface="Times New Roman" panose="02020603050405020304" pitchFamily="18" charset="0"/>
              <a:cs typeface="Times New Roman" panose="02020603050405020304" pitchFamily="18" charset="0"/>
            </a:endParaRPr>
          </a:p>
        </p:txBody>
      </p:sp>
      <p:sp>
        <p:nvSpPr>
          <p:cNvPr id="3" name="Text 1"/>
          <p:cNvSpPr/>
          <p:nvPr/>
        </p:nvSpPr>
        <p:spPr>
          <a:xfrm>
            <a:off x="774502" y="2207181"/>
            <a:ext cx="7659767" cy="1548408"/>
          </a:xfrm>
          <a:prstGeom prst="rect">
            <a:avLst/>
          </a:prstGeom>
          <a:noFill/>
          <a:ln/>
        </p:spPr>
        <p:txBody>
          <a:bodyPr wrap="square" lIns="0" tIns="0" rIns="0" bIns="0" rtlCol="0" anchor="t"/>
          <a:lstStyle/>
          <a:p>
            <a:pPr marL="0" indent="0" algn="l">
              <a:lnSpc>
                <a:spcPts val="2400"/>
              </a:lnSpc>
              <a:buNone/>
            </a:pPr>
            <a:r>
              <a:rPr lang="en-US" b="1" dirty="0">
                <a:latin typeface="Times New Roman" panose="02020603050405020304" pitchFamily="18" charset="0"/>
                <a:ea typeface="Arimo" pitchFamily="34" charset="-122"/>
                <a:cs typeface="Times New Roman" panose="02020603050405020304" pitchFamily="18" charset="0"/>
              </a:rPr>
              <a:t>Номенклатура</a:t>
            </a:r>
            <a:r>
              <a:rPr lang="en-US" dirty="0">
                <a:latin typeface="Times New Roman" panose="02020603050405020304" pitchFamily="18" charset="0"/>
                <a:ea typeface="Arimo" pitchFamily="34" charset="-122"/>
                <a:cs typeface="Times New Roman" panose="02020603050405020304" pitchFamily="18" charset="0"/>
              </a:rPr>
              <a:t> представляла собой наиболее привилегированный слой, состоящий из лиц, назначаемых партийными органами на ключевые должности. Этот слой, по сути, являлся правящим классом, хотя официально не признавался таковым. Его власть основывалась на полном контроле над управленческими и распределительными функциями государства.</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774502" y="3973354"/>
            <a:ext cx="7659767" cy="1238726"/>
          </a:xfrm>
          <a:prstGeom prst="roundRect">
            <a:avLst>
              <a:gd name="adj" fmla="val 8858"/>
            </a:avLst>
          </a:prstGeom>
          <a:solidFill>
            <a:srgbClr val="FAFAFA">
              <a:alpha val="95000"/>
            </a:srgbClr>
          </a:solidFill>
          <a:ln w="22860">
            <a:solidFill>
              <a:srgbClr val="BDB8DF"/>
            </a:solidFill>
            <a:prstDash val="solid"/>
          </a:ln>
        </p:spPr>
        <p:txBody>
          <a:bodyPr/>
          <a:lstStyle/>
          <a:p>
            <a:endParaRPr lang="ru-RU"/>
          </a:p>
        </p:txBody>
      </p:sp>
      <p:sp>
        <p:nvSpPr>
          <p:cNvPr id="5" name="Shape 3"/>
          <p:cNvSpPr/>
          <p:nvPr/>
        </p:nvSpPr>
        <p:spPr>
          <a:xfrm>
            <a:off x="751642" y="3973354"/>
            <a:ext cx="91440" cy="1238726"/>
          </a:xfrm>
          <a:prstGeom prst="roundRect">
            <a:avLst>
              <a:gd name="adj" fmla="val 88939"/>
            </a:avLst>
          </a:prstGeom>
          <a:solidFill>
            <a:srgbClr val="5E4CE6"/>
          </a:solidFill>
          <a:ln/>
        </p:spPr>
        <p:txBody>
          <a:bodyPr/>
          <a:lstStyle/>
          <a:p>
            <a:endParaRPr lang="ru-RU"/>
          </a:p>
        </p:txBody>
      </p:sp>
      <p:sp>
        <p:nvSpPr>
          <p:cNvPr id="6" name="Text 4"/>
          <p:cNvSpPr/>
          <p:nvPr/>
        </p:nvSpPr>
        <p:spPr>
          <a:xfrm>
            <a:off x="1059537" y="4189809"/>
            <a:ext cx="2420303" cy="302538"/>
          </a:xfrm>
          <a:prstGeom prst="rect">
            <a:avLst/>
          </a:prstGeom>
          <a:noFill/>
          <a:ln/>
        </p:spPr>
        <p:txBody>
          <a:bodyPr wrap="none" lIns="0" tIns="0" rIns="0" bIns="0" rtlCol="0" anchor="t"/>
          <a:lstStyle/>
          <a:p>
            <a:pPr marL="0" indent="0" algn="l">
              <a:lnSpc>
                <a:spcPts val="2350"/>
              </a:lnSpc>
              <a:buNone/>
            </a:pPr>
            <a:r>
              <a:rPr lang="en-US" b="1" dirty="0">
                <a:latin typeface="Times New Roman" panose="02020603050405020304" pitchFamily="18" charset="0"/>
                <a:ea typeface="Outfit Extra Bold" pitchFamily="34" charset="-122"/>
                <a:cs typeface="Times New Roman" panose="02020603050405020304" pitchFamily="18" charset="0"/>
              </a:rPr>
              <a:t>Основа Власти</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1059537" y="4685943"/>
            <a:ext cx="7158276" cy="309682"/>
          </a:xfrm>
          <a:prstGeom prst="rect">
            <a:avLst/>
          </a:prstGeom>
          <a:noFill/>
          <a:ln/>
        </p:spPr>
        <p:txBody>
          <a:bodyPr wrap="none" lIns="0" tIns="0" rIns="0" bIns="0" rtlCol="0" anchor="t"/>
          <a:lstStyle/>
          <a:p>
            <a:pPr marL="0" indent="0" algn="l">
              <a:lnSpc>
                <a:spcPts val="2400"/>
              </a:lnSpc>
              <a:buNone/>
            </a:pPr>
            <a:r>
              <a:rPr lang="en-US" dirty="0">
                <a:latin typeface="Times New Roman" panose="02020603050405020304" pitchFamily="18" charset="0"/>
                <a:ea typeface="Arimo" pitchFamily="34" charset="-122"/>
                <a:cs typeface="Times New Roman" panose="02020603050405020304" pitchFamily="18" charset="0"/>
              </a:rPr>
              <a:t>Контроль над государственным аппаратом, а не собственность.</a:t>
            </a:r>
            <a:endParaRPr lang="en-US" dirty="0">
              <a:latin typeface="Times New Roman" panose="02020603050405020304" pitchFamily="18" charset="0"/>
              <a:cs typeface="Times New Roman" panose="02020603050405020304" pitchFamily="18" charset="0"/>
            </a:endParaRPr>
          </a:p>
        </p:txBody>
      </p:sp>
      <p:sp>
        <p:nvSpPr>
          <p:cNvPr id="8" name="Shape 6"/>
          <p:cNvSpPr/>
          <p:nvPr/>
        </p:nvSpPr>
        <p:spPr>
          <a:xfrm>
            <a:off x="774502" y="5405676"/>
            <a:ext cx="7659767" cy="1238726"/>
          </a:xfrm>
          <a:prstGeom prst="roundRect">
            <a:avLst>
              <a:gd name="adj" fmla="val 8858"/>
            </a:avLst>
          </a:prstGeom>
          <a:solidFill>
            <a:srgbClr val="FAFAFA">
              <a:alpha val="95000"/>
            </a:srgbClr>
          </a:solidFill>
          <a:ln w="22860">
            <a:solidFill>
              <a:srgbClr val="BDB8DF"/>
            </a:solidFill>
            <a:prstDash val="solid"/>
          </a:ln>
        </p:spPr>
        <p:txBody>
          <a:bodyPr/>
          <a:lstStyle/>
          <a:p>
            <a:endParaRPr lang="ru-RU"/>
          </a:p>
        </p:txBody>
      </p:sp>
      <p:sp>
        <p:nvSpPr>
          <p:cNvPr id="9" name="Shape 7"/>
          <p:cNvSpPr/>
          <p:nvPr/>
        </p:nvSpPr>
        <p:spPr>
          <a:xfrm>
            <a:off x="751642" y="5405676"/>
            <a:ext cx="91440" cy="1238726"/>
          </a:xfrm>
          <a:prstGeom prst="roundRect">
            <a:avLst>
              <a:gd name="adj" fmla="val 88939"/>
            </a:avLst>
          </a:prstGeom>
          <a:solidFill>
            <a:srgbClr val="5E4CE6"/>
          </a:solidFill>
          <a:ln/>
        </p:spPr>
        <p:txBody>
          <a:bodyPr/>
          <a:lstStyle/>
          <a:p>
            <a:endParaRPr lang="ru-RU"/>
          </a:p>
        </p:txBody>
      </p:sp>
      <p:sp>
        <p:nvSpPr>
          <p:cNvPr id="10" name="Text 8"/>
          <p:cNvSpPr/>
          <p:nvPr/>
        </p:nvSpPr>
        <p:spPr>
          <a:xfrm>
            <a:off x="1059537" y="5622131"/>
            <a:ext cx="2420303" cy="302538"/>
          </a:xfrm>
          <a:prstGeom prst="rect">
            <a:avLst/>
          </a:prstGeom>
          <a:noFill/>
          <a:ln/>
        </p:spPr>
        <p:txBody>
          <a:bodyPr wrap="none" lIns="0" tIns="0" rIns="0" bIns="0" rtlCol="0" anchor="t"/>
          <a:lstStyle/>
          <a:p>
            <a:pPr marL="0" indent="0" algn="l">
              <a:lnSpc>
                <a:spcPts val="2350"/>
              </a:lnSpc>
              <a:buNone/>
            </a:pPr>
            <a:r>
              <a:rPr lang="en-US" b="1" dirty="0">
                <a:latin typeface="Times New Roman" panose="02020603050405020304" pitchFamily="18" charset="0"/>
                <a:ea typeface="Outfit Extra Bold" pitchFamily="34" charset="-122"/>
                <a:cs typeface="Times New Roman" panose="02020603050405020304" pitchFamily="18" charset="0"/>
              </a:rPr>
              <a:t>Численность</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1059537" y="6118265"/>
            <a:ext cx="7158276" cy="309682"/>
          </a:xfrm>
          <a:prstGeom prst="rect">
            <a:avLst/>
          </a:prstGeom>
          <a:noFill/>
          <a:ln/>
        </p:spPr>
        <p:txBody>
          <a:bodyPr wrap="none" lIns="0" tIns="0" rIns="0" bIns="0" rtlCol="0" anchor="t"/>
          <a:lstStyle/>
          <a:p>
            <a:pPr marL="0" indent="0" algn="l">
              <a:lnSpc>
                <a:spcPts val="2400"/>
              </a:lnSpc>
              <a:buNone/>
            </a:pPr>
            <a:r>
              <a:rPr lang="en-US" dirty="0">
                <a:latin typeface="Times New Roman" panose="02020603050405020304" pitchFamily="18" charset="0"/>
                <a:ea typeface="Arimo" pitchFamily="34" charset="-122"/>
                <a:cs typeface="Times New Roman" panose="02020603050405020304" pitchFamily="18" charset="0"/>
              </a:rPr>
              <a:t>Около 3 миллионов человек с семьями (приблизительно 1,5% населения).</a:t>
            </a:r>
            <a:endParaRPr lang="en-US" dirty="0">
              <a:latin typeface="Times New Roman" panose="02020603050405020304" pitchFamily="18" charset="0"/>
              <a:cs typeface="Times New Roman" panose="02020603050405020304" pitchFamily="18" charset="0"/>
            </a:endParaRPr>
          </a:p>
        </p:txBody>
      </p:sp>
      <p:pic>
        <p:nvPicPr>
          <p:cNvPr id="12" name="Image 0" descr="preenco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724" y="2250757"/>
            <a:ext cx="5781687" cy="3721855"/>
          </a:xfrm>
          <a:prstGeom prst="rect">
            <a:avLst/>
          </a:prstGeom>
        </p:spPr>
      </p:pic>
      <p:sp>
        <p:nvSpPr>
          <p:cNvPr id="13" name="Text 10"/>
          <p:cNvSpPr/>
          <p:nvPr/>
        </p:nvSpPr>
        <p:spPr>
          <a:xfrm>
            <a:off x="774502" y="7079933"/>
            <a:ext cx="13081397" cy="619363"/>
          </a:xfrm>
          <a:prstGeom prst="rect">
            <a:avLst/>
          </a:prstGeom>
          <a:noFill/>
          <a:ln/>
        </p:spPr>
        <p:txBody>
          <a:bodyPr wrap="square" lIns="0" tIns="0" rIns="0" bIns="0" rtlCol="0" anchor="t"/>
          <a:lstStyle/>
          <a:p>
            <a:pPr marL="0" indent="0" algn="l">
              <a:lnSpc>
                <a:spcPts val="2400"/>
              </a:lnSpc>
              <a:buNone/>
            </a:pPr>
            <a:r>
              <a:rPr lang="en-US" dirty="0">
                <a:latin typeface="Times New Roman" panose="02020603050405020304" pitchFamily="18" charset="0"/>
                <a:ea typeface="Arimo" pitchFamily="34" charset="-122"/>
                <a:cs typeface="Times New Roman" panose="02020603050405020304" pitchFamily="18" charset="0"/>
              </a:rPr>
              <a:t>Представители номенклатуры обладали широкими скрытыми привилегиями: спецраспределители, улучшенное жилье, закрытые поликлиники, государственные машины и загородные дома, что было недоступно большинству граждан.</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6" name="Прямоугольник: скругленные углы 15">
            <a:extLst>
              <a:ext uri="{FF2B5EF4-FFF2-40B4-BE49-F238E27FC236}">
                <a16:creationId xmlns:a16="http://schemas.microsoft.com/office/drawing/2014/main" id="{7EFF4714-EE27-0AB4-BE2B-D0BE89611AFC}"/>
              </a:ext>
            </a:extLst>
          </p:cNvPr>
          <p:cNvSpPr/>
          <p:nvPr/>
        </p:nvSpPr>
        <p:spPr>
          <a:xfrm>
            <a:off x="12016154" y="7599266"/>
            <a:ext cx="2614246" cy="535561"/>
          </a:xfrm>
          <a:prstGeom prst="roundRect">
            <a:avLst/>
          </a:prstGeom>
          <a:solidFill>
            <a:srgbClr val="F1F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Image 0" descr="preenco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2356842"/>
          </a:xfrm>
          <a:prstGeom prst="rect">
            <a:avLst/>
          </a:prstGeom>
        </p:spPr>
      </p:pic>
      <p:sp>
        <p:nvSpPr>
          <p:cNvPr id="3" name="Text 0"/>
          <p:cNvSpPr/>
          <p:nvPr/>
        </p:nvSpPr>
        <p:spPr>
          <a:xfrm>
            <a:off x="793790" y="2942868"/>
            <a:ext cx="12901136" cy="589121"/>
          </a:xfrm>
          <a:prstGeom prst="rect">
            <a:avLst/>
          </a:prstGeom>
          <a:noFill/>
          <a:ln/>
        </p:spPr>
        <p:txBody>
          <a:bodyPr wrap="none" lIns="0" tIns="0" rIns="0" bIns="0" rtlCol="0" anchor="t"/>
          <a:lstStyle/>
          <a:p>
            <a:pPr marL="0" indent="0" algn="l">
              <a:lnSpc>
                <a:spcPts val="4600"/>
              </a:lnSpc>
              <a:buNone/>
            </a:pPr>
            <a:r>
              <a:rPr lang="en-US" sz="4400" b="1" i="1" dirty="0">
                <a:solidFill>
                  <a:srgbClr val="231971"/>
                </a:solidFill>
                <a:latin typeface="Times New Roman" panose="02020603050405020304" pitchFamily="18" charset="0"/>
                <a:ea typeface="Outfit Extra Bold" pitchFamily="34" charset="-122"/>
                <a:cs typeface="Times New Roman" panose="02020603050405020304" pitchFamily="18" charset="0"/>
              </a:rPr>
              <a:t>Иерархия Среднего Звена: Управленцы и Служащие</a:t>
            </a:r>
            <a:endParaRPr lang="en-US" sz="4400" i="1" dirty="0">
              <a:latin typeface="Times New Roman" panose="02020603050405020304" pitchFamily="18" charset="0"/>
              <a:cs typeface="Times New Roman" panose="02020603050405020304" pitchFamily="18" charset="0"/>
            </a:endParaRPr>
          </a:p>
        </p:txBody>
      </p:sp>
      <p:sp>
        <p:nvSpPr>
          <p:cNvPr id="4" name="Text 1"/>
          <p:cNvSpPr/>
          <p:nvPr/>
        </p:nvSpPr>
        <p:spPr>
          <a:xfrm>
            <a:off x="793790" y="3814762"/>
            <a:ext cx="13042821" cy="603409"/>
          </a:xfrm>
          <a:prstGeom prst="rect">
            <a:avLst/>
          </a:prstGeom>
          <a:noFill/>
          <a:ln/>
        </p:spPr>
        <p:txBody>
          <a:bodyPr wrap="square" lIns="0" tIns="0" rIns="0" bIns="0" rtlCol="0" anchor="t"/>
          <a:lstStyle/>
          <a:p>
            <a:pPr marL="0" indent="0" algn="l">
              <a:lnSpc>
                <a:spcPts val="2350"/>
              </a:lnSpc>
              <a:buNone/>
            </a:pPr>
            <a:r>
              <a:rPr lang="en-US" dirty="0">
                <a:latin typeface="Times New Roman" panose="02020603050405020304" pitchFamily="18" charset="0"/>
                <a:ea typeface="Arimo" pitchFamily="34" charset="-122"/>
                <a:cs typeface="Times New Roman" panose="02020603050405020304" pitchFamily="18" charset="0"/>
              </a:rPr>
              <a:t>Следующий уровень стратификации занимали </a:t>
            </a:r>
            <a:r>
              <a:rPr lang="en-US" b="1" dirty="0">
                <a:latin typeface="Times New Roman" panose="02020603050405020304" pitchFamily="18" charset="0"/>
                <a:ea typeface="Arimo" pitchFamily="34" charset="-122"/>
                <a:cs typeface="Times New Roman" panose="02020603050405020304" pitchFamily="18" charset="0"/>
              </a:rPr>
              <a:t>управленцы среднего звена</a:t>
            </a:r>
            <a:r>
              <a:rPr lang="en-US" dirty="0">
                <a:latin typeface="Times New Roman" panose="02020603050405020304" pitchFamily="18" charset="0"/>
                <a:ea typeface="Arimo" pitchFamily="34" charset="-122"/>
                <a:cs typeface="Times New Roman" panose="02020603050405020304" pitchFamily="18" charset="0"/>
              </a:rPr>
              <a:t>, которые обеспечивали бесперебойное функционирование государственной и хозяйственной системы. К ним относились директора предприятий, инженеры, заведующие отделами и начальники цехов.</a:t>
            </a:r>
            <a:endParaRPr lang="en-US"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790" y="4958466"/>
            <a:ext cx="565547" cy="565547"/>
          </a:xfrm>
          <a:prstGeom prst="rect">
            <a:avLst/>
          </a:prstGeom>
        </p:spPr>
      </p:pic>
      <p:sp>
        <p:nvSpPr>
          <p:cNvPr id="6" name="Text 2"/>
          <p:cNvSpPr/>
          <p:nvPr/>
        </p:nvSpPr>
        <p:spPr>
          <a:xfrm>
            <a:off x="1594961" y="5117533"/>
            <a:ext cx="2356842" cy="294680"/>
          </a:xfrm>
          <a:prstGeom prst="rect">
            <a:avLst/>
          </a:prstGeom>
          <a:noFill/>
          <a:ln/>
        </p:spPr>
        <p:txBody>
          <a:bodyPr wrap="none" lIns="0" tIns="0" rIns="0" bIns="0" rtlCol="0" anchor="t"/>
          <a:lstStyle/>
          <a:p>
            <a:pPr marL="0" indent="0" algn="l">
              <a:lnSpc>
                <a:spcPts val="2300"/>
              </a:lnSpc>
              <a:buNone/>
            </a:pPr>
            <a:r>
              <a:rPr lang="en-US" b="1" dirty="0">
                <a:latin typeface="Times New Roman" panose="02020603050405020304" pitchFamily="18" charset="0"/>
                <a:ea typeface="Outfit Extra Bold" pitchFamily="34" charset="-122"/>
                <a:cs typeface="Times New Roman" panose="02020603050405020304" pitchFamily="18" charset="0"/>
              </a:rPr>
              <a:t>Опора Режима</a:t>
            </a:r>
            <a:endParaRPr lang="en-US" dirty="0">
              <a:latin typeface="Times New Roman" panose="02020603050405020304" pitchFamily="18" charset="0"/>
              <a:cs typeface="Times New Roman" panose="02020603050405020304" pitchFamily="18" charset="0"/>
            </a:endParaRPr>
          </a:p>
        </p:txBody>
      </p:sp>
      <p:sp>
        <p:nvSpPr>
          <p:cNvPr id="7" name="Text 3"/>
          <p:cNvSpPr/>
          <p:nvPr/>
        </p:nvSpPr>
        <p:spPr>
          <a:xfrm>
            <a:off x="1594961" y="5525322"/>
            <a:ext cx="3389352" cy="603409"/>
          </a:xfrm>
          <a:prstGeom prst="rect">
            <a:avLst/>
          </a:prstGeom>
          <a:noFill/>
          <a:ln/>
        </p:spPr>
        <p:txBody>
          <a:bodyPr wrap="square" lIns="0" tIns="0" rIns="0" bIns="0" rtlCol="0" anchor="t"/>
          <a:lstStyle/>
          <a:p>
            <a:pPr marL="0" indent="0" algn="l">
              <a:lnSpc>
                <a:spcPts val="2350"/>
              </a:lnSpc>
              <a:buNone/>
            </a:pPr>
            <a:r>
              <a:rPr lang="en-US" dirty="0">
                <a:latin typeface="Times New Roman" panose="02020603050405020304" pitchFamily="18" charset="0"/>
                <a:ea typeface="Arimo" pitchFamily="34" charset="-122"/>
                <a:cs typeface="Times New Roman" panose="02020603050405020304" pitchFamily="18" charset="0"/>
              </a:rPr>
              <a:t>Обеспечивали вертикаль власти и исполнение директив сверху.</a:t>
            </a:r>
            <a:endParaRPr lang="en-US"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9938" y="4958466"/>
            <a:ext cx="565547" cy="565547"/>
          </a:xfrm>
          <a:prstGeom prst="rect">
            <a:avLst/>
          </a:prstGeom>
        </p:spPr>
      </p:pic>
      <p:sp>
        <p:nvSpPr>
          <p:cNvPr id="9" name="Text 4"/>
          <p:cNvSpPr/>
          <p:nvPr/>
        </p:nvSpPr>
        <p:spPr>
          <a:xfrm>
            <a:off x="6021110" y="5117533"/>
            <a:ext cx="3137297" cy="294680"/>
          </a:xfrm>
          <a:prstGeom prst="rect">
            <a:avLst/>
          </a:prstGeom>
          <a:noFill/>
          <a:ln/>
        </p:spPr>
        <p:txBody>
          <a:bodyPr wrap="none" lIns="0" tIns="0" rIns="0" bIns="0" rtlCol="0" anchor="t"/>
          <a:lstStyle/>
          <a:p>
            <a:pPr marL="0" indent="0" algn="l">
              <a:lnSpc>
                <a:spcPts val="2300"/>
              </a:lnSpc>
              <a:buNone/>
            </a:pPr>
            <a:r>
              <a:rPr lang="en-US" b="1" dirty="0">
                <a:latin typeface="Times New Roman" panose="02020603050405020304" pitchFamily="18" charset="0"/>
                <a:ea typeface="Outfit Extra Bold" pitchFamily="34" charset="-122"/>
                <a:cs typeface="Times New Roman" panose="02020603050405020304" pitchFamily="18" charset="0"/>
              </a:rPr>
              <a:t>Относительный Престиж</a:t>
            </a:r>
            <a:endParaRPr lang="en-US" dirty="0">
              <a:latin typeface="Times New Roman" panose="02020603050405020304" pitchFamily="18" charset="0"/>
              <a:cs typeface="Times New Roman" panose="02020603050405020304" pitchFamily="18" charset="0"/>
            </a:endParaRPr>
          </a:p>
        </p:txBody>
      </p:sp>
      <p:sp>
        <p:nvSpPr>
          <p:cNvPr id="10" name="Text 5"/>
          <p:cNvSpPr/>
          <p:nvPr/>
        </p:nvSpPr>
        <p:spPr>
          <a:xfrm>
            <a:off x="6021110" y="5525322"/>
            <a:ext cx="3389352" cy="1206818"/>
          </a:xfrm>
          <a:prstGeom prst="rect">
            <a:avLst/>
          </a:prstGeom>
          <a:noFill/>
          <a:ln/>
        </p:spPr>
        <p:txBody>
          <a:bodyPr wrap="square" lIns="0" tIns="0" rIns="0" bIns="0" rtlCol="0" anchor="t"/>
          <a:lstStyle/>
          <a:p>
            <a:pPr marL="0" indent="0" algn="l">
              <a:lnSpc>
                <a:spcPts val="2350"/>
              </a:lnSpc>
              <a:buNone/>
            </a:pPr>
            <a:r>
              <a:rPr lang="en-US" dirty="0">
                <a:latin typeface="Times New Roman" panose="02020603050405020304" pitchFamily="18" charset="0"/>
                <a:ea typeface="Arimo" pitchFamily="34" charset="-122"/>
                <a:cs typeface="Times New Roman" panose="02020603050405020304" pitchFamily="18" charset="0"/>
              </a:rPr>
              <a:t>Их доходы и условия жизни были выше, чем у рядовых рабочих, но значительно ниже, чем у номенклатуры.</a:t>
            </a:r>
            <a:endParaRPr lang="en-US"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6087" y="4958466"/>
            <a:ext cx="565547" cy="565547"/>
          </a:xfrm>
          <a:prstGeom prst="rect">
            <a:avLst/>
          </a:prstGeom>
        </p:spPr>
      </p:pic>
      <p:sp>
        <p:nvSpPr>
          <p:cNvPr id="12" name="Text 6"/>
          <p:cNvSpPr/>
          <p:nvPr/>
        </p:nvSpPr>
        <p:spPr>
          <a:xfrm>
            <a:off x="10447258" y="5117533"/>
            <a:ext cx="2783205" cy="294680"/>
          </a:xfrm>
          <a:prstGeom prst="rect">
            <a:avLst/>
          </a:prstGeom>
          <a:noFill/>
          <a:ln/>
        </p:spPr>
        <p:txBody>
          <a:bodyPr wrap="none" lIns="0" tIns="0" rIns="0" bIns="0" rtlCol="0" anchor="t"/>
          <a:lstStyle/>
          <a:p>
            <a:pPr marL="0" indent="0" algn="l">
              <a:lnSpc>
                <a:spcPts val="2300"/>
              </a:lnSpc>
              <a:buNone/>
            </a:pPr>
            <a:r>
              <a:rPr lang="en-US" b="1" dirty="0">
                <a:latin typeface="Times New Roman" panose="02020603050405020304" pitchFamily="18" charset="0"/>
                <a:ea typeface="Outfit Extra Bold" pitchFamily="34" charset="-122"/>
                <a:cs typeface="Times New Roman" panose="02020603050405020304" pitchFamily="18" charset="0"/>
              </a:rPr>
              <a:t>Функциональная Роль</a:t>
            </a:r>
            <a:endParaRPr lang="en-US" dirty="0">
              <a:latin typeface="Times New Roman" panose="02020603050405020304" pitchFamily="18" charset="0"/>
              <a:cs typeface="Times New Roman" panose="02020603050405020304" pitchFamily="18" charset="0"/>
            </a:endParaRPr>
          </a:p>
        </p:txBody>
      </p:sp>
      <p:sp>
        <p:nvSpPr>
          <p:cNvPr id="13" name="Text 7"/>
          <p:cNvSpPr/>
          <p:nvPr/>
        </p:nvSpPr>
        <p:spPr>
          <a:xfrm>
            <a:off x="10447258" y="5525322"/>
            <a:ext cx="3389352" cy="905113"/>
          </a:xfrm>
          <a:prstGeom prst="rect">
            <a:avLst/>
          </a:prstGeom>
          <a:noFill/>
          <a:ln/>
        </p:spPr>
        <p:txBody>
          <a:bodyPr wrap="square" lIns="0" tIns="0" rIns="0" bIns="0" rtlCol="0" anchor="t"/>
          <a:lstStyle/>
          <a:p>
            <a:pPr marL="0" indent="0" algn="l">
              <a:lnSpc>
                <a:spcPts val="2350"/>
              </a:lnSpc>
              <a:buNone/>
            </a:pPr>
            <a:r>
              <a:rPr lang="en-US" dirty="0">
                <a:latin typeface="Times New Roman" panose="02020603050405020304" pitchFamily="18" charset="0"/>
                <a:ea typeface="Arimo" pitchFamily="34" charset="-122"/>
                <a:cs typeface="Times New Roman" panose="02020603050405020304" pitchFamily="18" charset="0"/>
              </a:rPr>
              <a:t>Занимали важную позицию в управлении ресурсами и производством.</a:t>
            </a:r>
            <a:endParaRPr lang="en-US" dirty="0">
              <a:latin typeface="Times New Roman" panose="02020603050405020304" pitchFamily="18" charset="0"/>
              <a:cs typeface="Times New Roman" panose="02020603050405020304" pitchFamily="18" charset="0"/>
            </a:endParaRPr>
          </a:p>
        </p:txBody>
      </p:sp>
      <p:sp>
        <p:nvSpPr>
          <p:cNvPr id="14" name="Text 8"/>
          <p:cNvSpPr/>
          <p:nvPr/>
        </p:nvSpPr>
        <p:spPr>
          <a:xfrm>
            <a:off x="1076563" y="6827996"/>
            <a:ext cx="12760047" cy="603409"/>
          </a:xfrm>
          <a:prstGeom prst="rect">
            <a:avLst/>
          </a:prstGeom>
          <a:noFill/>
          <a:ln/>
        </p:spPr>
        <p:txBody>
          <a:bodyPr wrap="square" lIns="0" tIns="0" rIns="0" bIns="0" rtlCol="0" anchor="t"/>
          <a:lstStyle/>
          <a:p>
            <a:pPr marL="0" indent="0" algn="l">
              <a:lnSpc>
                <a:spcPts val="2350"/>
              </a:lnSpc>
              <a:buNone/>
            </a:pPr>
            <a:r>
              <a:rPr lang="en-US" dirty="0">
                <a:latin typeface="Times New Roman" panose="02020603050405020304" pitchFamily="18" charset="0"/>
                <a:ea typeface="Arimo" pitchFamily="34" charset="-122"/>
                <a:cs typeface="Times New Roman" panose="02020603050405020304" pitchFamily="18" charset="0"/>
              </a:rPr>
              <a:t>Этот слой поддерживал стабильность режима, пользуясь относительной защищенностью и престижем, но всегда оставался зависимым от решений высшего партийного руководства.</a:t>
            </a:r>
            <a:endParaRPr lang="en-US" dirty="0">
              <a:latin typeface="Times New Roman" panose="02020603050405020304" pitchFamily="18" charset="0"/>
              <a:cs typeface="Times New Roman" panose="02020603050405020304" pitchFamily="18" charset="0"/>
            </a:endParaRPr>
          </a:p>
        </p:txBody>
      </p:sp>
      <p:sp>
        <p:nvSpPr>
          <p:cNvPr id="15" name="Shape 9"/>
          <p:cNvSpPr/>
          <p:nvPr/>
        </p:nvSpPr>
        <p:spPr>
          <a:xfrm>
            <a:off x="793790" y="6615946"/>
            <a:ext cx="22860" cy="1027509"/>
          </a:xfrm>
          <a:prstGeom prst="rect">
            <a:avLst/>
          </a:prstGeom>
          <a:solidFill>
            <a:srgbClr val="5E4CE6"/>
          </a:solidFill>
          <a:ln/>
        </p:spPr>
        <p:txBody>
          <a:bodyPr/>
          <a:lstStyle/>
          <a:p>
            <a:endParaRPr lang="ru-R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8" name="Прямоугольник: скругленные углы 7">
            <a:extLst>
              <a:ext uri="{FF2B5EF4-FFF2-40B4-BE49-F238E27FC236}">
                <a16:creationId xmlns:a16="http://schemas.microsoft.com/office/drawing/2014/main" id="{BB697331-E83D-3229-FF89-7AAD372E9866}"/>
              </a:ext>
            </a:extLst>
          </p:cNvPr>
          <p:cNvSpPr/>
          <p:nvPr/>
        </p:nvSpPr>
        <p:spPr>
          <a:xfrm>
            <a:off x="12016154" y="7599266"/>
            <a:ext cx="2614246" cy="535561"/>
          </a:xfrm>
          <a:prstGeom prst="roundRect">
            <a:avLst/>
          </a:prstGeom>
          <a:solidFill>
            <a:srgbClr val="F1F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Image 0" descr="preenco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8229600"/>
          </a:xfrm>
          <a:prstGeom prst="rect">
            <a:avLst/>
          </a:prstGeom>
        </p:spPr>
      </p:pic>
      <p:sp>
        <p:nvSpPr>
          <p:cNvPr id="3" name="Text 0"/>
          <p:cNvSpPr/>
          <p:nvPr/>
        </p:nvSpPr>
        <p:spPr>
          <a:xfrm>
            <a:off x="6280190" y="1728430"/>
            <a:ext cx="4961811" cy="620078"/>
          </a:xfrm>
          <a:prstGeom prst="rect">
            <a:avLst/>
          </a:prstGeom>
          <a:noFill/>
          <a:ln/>
        </p:spPr>
        <p:txBody>
          <a:bodyPr wrap="none" lIns="0" tIns="0" rIns="0" bIns="0" rtlCol="0" anchor="t"/>
          <a:lstStyle/>
          <a:p>
            <a:pPr marL="0" indent="0" algn="l">
              <a:lnSpc>
                <a:spcPts val="4850"/>
              </a:lnSpc>
              <a:buNone/>
            </a:pPr>
            <a:r>
              <a:rPr lang="en-US" sz="4400" b="1" i="1" dirty="0">
                <a:solidFill>
                  <a:srgbClr val="231971"/>
                </a:solidFill>
                <a:latin typeface="Times New Roman" panose="02020603050405020304" pitchFamily="18" charset="0"/>
                <a:ea typeface="Outfit Extra Bold" pitchFamily="34" charset="-122"/>
                <a:cs typeface="Times New Roman" panose="02020603050405020304" pitchFamily="18" charset="0"/>
              </a:rPr>
              <a:t>Интеллигенция</a:t>
            </a:r>
            <a:endParaRPr lang="en-US" sz="4400" i="1" dirty="0">
              <a:latin typeface="Times New Roman" panose="02020603050405020304" pitchFamily="18" charset="0"/>
              <a:cs typeface="Times New Roman" panose="02020603050405020304" pitchFamily="18" charset="0"/>
            </a:endParaRPr>
          </a:p>
        </p:txBody>
      </p:sp>
      <p:sp>
        <p:nvSpPr>
          <p:cNvPr id="4" name="Text 1"/>
          <p:cNvSpPr/>
          <p:nvPr/>
        </p:nvSpPr>
        <p:spPr>
          <a:xfrm>
            <a:off x="6280190" y="2646164"/>
            <a:ext cx="7556421" cy="1270159"/>
          </a:xfrm>
          <a:prstGeom prst="rect">
            <a:avLst/>
          </a:prstGeom>
          <a:noFill/>
          <a:ln/>
        </p:spPr>
        <p:txBody>
          <a:bodyPr wrap="square" lIns="0" tIns="0" rIns="0" bIns="0" rtlCol="0" anchor="t"/>
          <a:lstStyle/>
          <a:p>
            <a:pPr marL="0" indent="0" algn="l">
              <a:lnSpc>
                <a:spcPts val="2500"/>
              </a:lnSpc>
              <a:buNone/>
            </a:pPr>
            <a:r>
              <a:rPr lang="en-US" sz="2000" b="1" dirty="0">
                <a:latin typeface="Times New Roman" panose="02020603050405020304" pitchFamily="18" charset="0"/>
                <a:ea typeface="Arimo" pitchFamily="34" charset="-122"/>
                <a:cs typeface="Times New Roman" panose="02020603050405020304" pitchFamily="18" charset="0"/>
              </a:rPr>
              <a:t>Интеллигенция</a:t>
            </a:r>
            <a:r>
              <a:rPr lang="en-US" sz="2000" dirty="0">
                <a:latin typeface="Times New Roman" panose="02020603050405020304" pitchFamily="18" charset="0"/>
                <a:ea typeface="Arimo" pitchFamily="34" charset="-122"/>
                <a:cs typeface="Times New Roman" panose="02020603050405020304" pitchFamily="18" charset="0"/>
              </a:rPr>
              <a:t> (учителя, врачи, инженеры, научные работники, деятели культуры) формально именовалась «прослойкой», связывающей рабочих и крестьян. Фактически это была самостоятельная, но сильно дифференцированная группа.</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6280190" y="4139565"/>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2000" dirty="0">
                <a:latin typeface="Times New Roman" panose="02020603050405020304" pitchFamily="18" charset="0"/>
                <a:ea typeface="Arimo" pitchFamily="34" charset="-122"/>
                <a:cs typeface="Times New Roman" panose="02020603050405020304" pitchFamily="18" charset="0"/>
              </a:rPr>
              <a:t>Интеллигенция пользовалась высоким социальным престижем и определенными льготами.</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6280190" y="4844058"/>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2000" dirty="0">
                <a:latin typeface="Times New Roman" panose="02020603050405020304" pitchFamily="18" charset="0"/>
                <a:ea typeface="Arimo" pitchFamily="34" charset="-122"/>
                <a:cs typeface="Times New Roman" panose="02020603050405020304" pitchFamily="18" charset="0"/>
              </a:rPr>
              <a:t>Она находилась под постоянным идеологическим контролем со стороны партии.</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280190" y="5548551"/>
            <a:ext cx="7556421" cy="952619"/>
          </a:xfrm>
          <a:prstGeom prst="rect">
            <a:avLst/>
          </a:prstGeom>
          <a:noFill/>
          <a:ln/>
        </p:spPr>
        <p:txBody>
          <a:bodyPr wrap="square" lIns="0" tIns="0" rIns="0" bIns="0" rtlCol="0" anchor="t"/>
          <a:lstStyle/>
          <a:p>
            <a:pPr marL="342900" indent="-342900" algn="l">
              <a:lnSpc>
                <a:spcPts val="2500"/>
              </a:lnSpc>
              <a:buSzPct val="100000"/>
              <a:buChar char="•"/>
            </a:pPr>
            <a:r>
              <a:rPr lang="en-US" sz="2000" dirty="0">
                <a:latin typeface="Times New Roman" panose="02020603050405020304" pitchFamily="18" charset="0"/>
                <a:ea typeface="Arimo" pitchFamily="34" charset="-122"/>
                <a:cs typeface="Times New Roman" panose="02020603050405020304" pitchFamily="18" charset="0"/>
              </a:rPr>
              <a:t>Положение зависело от сферы деятельности: научные и технические специалисты часто имели больше возможностей для карьерного роста и материальных благ, чем работники гуманитарной сферы.</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0000"/>
            </a:srgbClr>
          </a:solidFill>
          <a:ln/>
        </p:spPr>
        <p:txBody>
          <a:bodyPr/>
          <a:lstStyle/>
          <a:p>
            <a:endParaRPr lang="ru-RU"/>
          </a:p>
        </p:txBody>
      </p:sp>
      <p:sp>
        <p:nvSpPr>
          <p:cNvPr id="4" name="Text 1"/>
          <p:cNvSpPr/>
          <p:nvPr/>
        </p:nvSpPr>
        <p:spPr>
          <a:xfrm>
            <a:off x="793790" y="930950"/>
            <a:ext cx="13042821" cy="1240155"/>
          </a:xfrm>
          <a:prstGeom prst="rect">
            <a:avLst/>
          </a:prstGeom>
          <a:noFill/>
          <a:ln/>
        </p:spPr>
        <p:txBody>
          <a:bodyPr wrap="square" lIns="0" tIns="0" rIns="0" bIns="0" rtlCol="0" anchor="t"/>
          <a:lstStyle/>
          <a:p>
            <a:pPr marL="0" indent="0" algn="l">
              <a:lnSpc>
                <a:spcPts val="4850"/>
              </a:lnSpc>
              <a:buNone/>
            </a:pPr>
            <a:r>
              <a:rPr lang="en-US" sz="4400" b="1" i="1" dirty="0">
                <a:solidFill>
                  <a:srgbClr val="231971"/>
                </a:solidFill>
                <a:latin typeface="Times New Roman" panose="02020603050405020304" pitchFamily="18" charset="0"/>
                <a:ea typeface="Outfit Extra Bold" pitchFamily="34" charset="-122"/>
                <a:cs typeface="Times New Roman" panose="02020603050405020304" pitchFamily="18" charset="0"/>
              </a:rPr>
              <a:t>Рабочий Класс: </a:t>
            </a:r>
            <a:r>
              <a:rPr lang="en-US" sz="4400" b="1" i="1" dirty="0" err="1">
                <a:solidFill>
                  <a:srgbClr val="231971"/>
                </a:solidFill>
                <a:latin typeface="Times New Roman" panose="02020603050405020304" pitchFamily="18" charset="0"/>
                <a:ea typeface="Outfit Extra Bold" pitchFamily="34" charset="-122"/>
                <a:cs typeface="Times New Roman" panose="02020603050405020304" pitchFamily="18" charset="0"/>
              </a:rPr>
              <a:t>идеологический</a:t>
            </a:r>
            <a:r>
              <a:rPr lang="en-US" sz="4400" b="1" i="1" dirty="0">
                <a:solidFill>
                  <a:srgbClr val="231971"/>
                </a:solidFill>
                <a:latin typeface="Times New Roman" panose="02020603050405020304" pitchFamily="18" charset="0"/>
                <a:ea typeface="Outfit Extra Bold" pitchFamily="34" charset="-122"/>
                <a:cs typeface="Times New Roman" panose="02020603050405020304" pitchFamily="18" charset="0"/>
              </a:rPr>
              <a:t> </a:t>
            </a:r>
            <a:r>
              <a:rPr lang="en-US" sz="4400" b="1" i="1" dirty="0" err="1">
                <a:solidFill>
                  <a:srgbClr val="231971"/>
                </a:solidFill>
                <a:latin typeface="Times New Roman" panose="02020603050405020304" pitchFamily="18" charset="0"/>
                <a:ea typeface="Outfit Extra Bold" pitchFamily="34" charset="-122"/>
                <a:cs typeface="Times New Roman" panose="02020603050405020304" pitchFamily="18" charset="0"/>
              </a:rPr>
              <a:t>cтатус</a:t>
            </a:r>
            <a:r>
              <a:rPr lang="en-US" sz="4400" b="1" i="1" dirty="0">
                <a:solidFill>
                  <a:srgbClr val="231971"/>
                </a:solidFill>
                <a:latin typeface="Times New Roman" panose="02020603050405020304" pitchFamily="18" charset="0"/>
                <a:ea typeface="Outfit Extra Bold" pitchFamily="34" charset="-122"/>
                <a:cs typeface="Times New Roman" panose="02020603050405020304" pitchFamily="18" charset="0"/>
              </a:rPr>
              <a:t> </a:t>
            </a:r>
            <a:r>
              <a:rPr lang="ru-RU" sz="4400" b="1" i="1" dirty="0">
                <a:solidFill>
                  <a:srgbClr val="231971"/>
                </a:solidFill>
                <a:latin typeface="Times New Roman" panose="02020603050405020304" pitchFamily="18" charset="0"/>
                <a:ea typeface="Outfit Extra Bold" pitchFamily="34" charset="-122"/>
                <a:cs typeface="Times New Roman" panose="02020603050405020304" pitchFamily="18" charset="0"/>
              </a:rPr>
              <a:t>и</a:t>
            </a:r>
            <a:r>
              <a:rPr lang="en-US" sz="4400" b="1" i="1" dirty="0">
                <a:solidFill>
                  <a:srgbClr val="231971"/>
                </a:solidFill>
                <a:latin typeface="Times New Roman" panose="02020603050405020304" pitchFamily="18" charset="0"/>
                <a:ea typeface="Outfit Extra Bold" pitchFamily="34" charset="-122"/>
                <a:cs typeface="Times New Roman" panose="02020603050405020304" pitchFamily="18" charset="0"/>
              </a:rPr>
              <a:t> </a:t>
            </a:r>
            <a:r>
              <a:rPr lang="ru-RU" sz="4400" b="1" i="1" dirty="0">
                <a:solidFill>
                  <a:srgbClr val="231971"/>
                </a:solidFill>
                <a:latin typeface="Times New Roman" panose="02020603050405020304" pitchFamily="18" charset="0"/>
                <a:ea typeface="Outfit Extra Bold" pitchFamily="34" charset="-122"/>
                <a:cs typeface="Times New Roman" panose="02020603050405020304" pitchFamily="18" charset="0"/>
              </a:rPr>
              <a:t>р</a:t>
            </a:r>
            <a:r>
              <a:rPr lang="en-US" sz="4400" b="1" i="1" dirty="0" err="1">
                <a:solidFill>
                  <a:srgbClr val="231971"/>
                </a:solidFill>
                <a:latin typeface="Times New Roman" panose="02020603050405020304" pitchFamily="18" charset="0"/>
                <a:ea typeface="Outfit Extra Bold" pitchFamily="34" charset="-122"/>
                <a:cs typeface="Times New Roman" panose="02020603050405020304" pitchFamily="18" charset="0"/>
              </a:rPr>
              <a:t>еальное</a:t>
            </a:r>
            <a:r>
              <a:rPr lang="en-US" sz="4400" b="1" i="1" dirty="0">
                <a:solidFill>
                  <a:srgbClr val="231971"/>
                </a:solidFill>
                <a:latin typeface="Times New Roman" panose="02020603050405020304" pitchFamily="18" charset="0"/>
                <a:ea typeface="Outfit Extra Bold" pitchFamily="34" charset="-122"/>
                <a:cs typeface="Times New Roman" panose="02020603050405020304" pitchFamily="18" charset="0"/>
              </a:rPr>
              <a:t> </a:t>
            </a:r>
            <a:r>
              <a:rPr lang="ru-RU" sz="4400" b="1" i="1" dirty="0">
                <a:solidFill>
                  <a:srgbClr val="231971"/>
                </a:solidFill>
                <a:latin typeface="Times New Roman" panose="02020603050405020304" pitchFamily="18" charset="0"/>
                <a:ea typeface="Outfit Extra Bold" pitchFamily="34" charset="-122"/>
                <a:cs typeface="Times New Roman" panose="02020603050405020304" pitchFamily="18" charset="0"/>
              </a:rPr>
              <a:t>п</a:t>
            </a:r>
            <a:r>
              <a:rPr lang="en-US" sz="4400" b="1" i="1" dirty="0" err="1">
                <a:solidFill>
                  <a:srgbClr val="231971"/>
                </a:solidFill>
                <a:latin typeface="Times New Roman" panose="02020603050405020304" pitchFamily="18" charset="0"/>
                <a:ea typeface="Outfit Extra Bold" pitchFamily="34" charset="-122"/>
                <a:cs typeface="Times New Roman" panose="02020603050405020304" pitchFamily="18" charset="0"/>
              </a:rPr>
              <a:t>оложение</a:t>
            </a:r>
            <a:endParaRPr lang="en-US" sz="4400" i="1" dirty="0">
              <a:latin typeface="Times New Roman" panose="02020603050405020304" pitchFamily="18" charset="0"/>
              <a:cs typeface="Times New Roman" panose="02020603050405020304" pitchFamily="18" charset="0"/>
            </a:endParaRPr>
          </a:p>
        </p:txBody>
      </p:sp>
      <p:sp>
        <p:nvSpPr>
          <p:cNvPr id="5" name="Shape 2"/>
          <p:cNvSpPr/>
          <p:nvPr/>
        </p:nvSpPr>
        <p:spPr>
          <a:xfrm>
            <a:off x="793790" y="2468761"/>
            <a:ext cx="4215289" cy="2269927"/>
          </a:xfrm>
          <a:prstGeom prst="roundRect">
            <a:avLst>
              <a:gd name="adj" fmla="val 3672"/>
            </a:avLst>
          </a:prstGeom>
          <a:solidFill>
            <a:srgbClr val="E9E6FA"/>
          </a:solidFill>
          <a:ln w="7620">
            <a:solidFill>
              <a:srgbClr val="BDB8DF"/>
            </a:solidFill>
            <a:prstDash val="solid"/>
          </a:ln>
        </p:spPr>
        <p:txBody>
          <a:bodyPr/>
          <a:lstStyle/>
          <a:p>
            <a:endParaRPr lang="ru-RU"/>
          </a:p>
        </p:txBody>
      </p:sp>
      <p:sp>
        <p:nvSpPr>
          <p:cNvPr id="6" name="Shape 3"/>
          <p:cNvSpPr/>
          <p:nvPr/>
        </p:nvSpPr>
        <p:spPr>
          <a:xfrm>
            <a:off x="2603778" y="2674739"/>
            <a:ext cx="595313" cy="595313"/>
          </a:xfrm>
          <a:prstGeom prst="roundRect">
            <a:avLst>
              <a:gd name="adj" fmla="val 15358451"/>
            </a:avLst>
          </a:prstGeom>
          <a:solidFill>
            <a:srgbClr val="5E4CE6"/>
          </a:solidFill>
          <a:ln/>
        </p:spPr>
        <p:txBody>
          <a:bodyPr/>
          <a:lstStyle/>
          <a:p>
            <a:endParaRPr lang="ru-RU"/>
          </a:p>
        </p:txBody>
      </p:sp>
      <p:sp>
        <p:nvSpPr>
          <p:cNvPr id="7" name="Text 4"/>
          <p:cNvSpPr/>
          <p:nvPr/>
        </p:nvSpPr>
        <p:spPr>
          <a:xfrm>
            <a:off x="1596866" y="3468410"/>
            <a:ext cx="2609136" cy="310158"/>
          </a:xfrm>
          <a:prstGeom prst="rect">
            <a:avLst/>
          </a:prstGeom>
          <a:noFill/>
          <a:ln/>
        </p:spPr>
        <p:txBody>
          <a:bodyPr wrap="none" lIns="0" tIns="0" rIns="0" bIns="0" rtlCol="0" anchor="t"/>
          <a:lstStyle/>
          <a:p>
            <a:pPr marL="0" indent="0" algn="ctr">
              <a:lnSpc>
                <a:spcPts val="2400"/>
              </a:lnSpc>
              <a:buNone/>
            </a:pPr>
            <a:r>
              <a:rPr lang="en-US" b="1" dirty="0">
                <a:latin typeface="Times New Roman" panose="02020603050405020304" pitchFamily="18" charset="0"/>
                <a:ea typeface="Outfit Extra Bold" pitchFamily="34" charset="-122"/>
                <a:cs typeface="Times New Roman" panose="02020603050405020304" pitchFamily="18" charset="0"/>
              </a:rPr>
              <a:t>Крупнейшая Группа</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999768" y="3897630"/>
            <a:ext cx="3803333" cy="635079"/>
          </a:xfrm>
          <a:prstGeom prst="rect">
            <a:avLst/>
          </a:prstGeom>
          <a:noFill/>
          <a:ln/>
        </p:spPr>
        <p:txBody>
          <a:bodyPr wrap="square" lIns="0" tIns="0" rIns="0" bIns="0" rtlCol="0" anchor="t"/>
          <a:lstStyle/>
          <a:p>
            <a:pPr marL="0" indent="0" algn="ctr">
              <a:lnSpc>
                <a:spcPts val="2500"/>
              </a:lnSpc>
              <a:buNone/>
            </a:pPr>
            <a:r>
              <a:rPr lang="en-US" dirty="0">
                <a:latin typeface="Times New Roman" panose="02020603050405020304" pitchFamily="18" charset="0"/>
                <a:ea typeface="Arimo" pitchFamily="34" charset="-122"/>
                <a:cs typeface="Times New Roman" panose="02020603050405020304" pitchFamily="18" charset="0"/>
              </a:rPr>
              <a:t>Самая многочисленная часть населения СССР.</a:t>
            </a:r>
            <a:endParaRPr lang="en-US" dirty="0">
              <a:latin typeface="Times New Roman" panose="02020603050405020304" pitchFamily="18" charset="0"/>
              <a:cs typeface="Times New Roman" panose="02020603050405020304" pitchFamily="18" charset="0"/>
            </a:endParaRPr>
          </a:p>
        </p:txBody>
      </p:sp>
      <p:sp>
        <p:nvSpPr>
          <p:cNvPr id="9" name="Shape 6"/>
          <p:cNvSpPr/>
          <p:nvPr/>
        </p:nvSpPr>
        <p:spPr>
          <a:xfrm>
            <a:off x="5207437" y="2468761"/>
            <a:ext cx="4215408" cy="2269927"/>
          </a:xfrm>
          <a:prstGeom prst="roundRect">
            <a:avLst>
              <a:gd name="adj" fmla="val 3672"/>
            </a:avLst>
          </a:prstGeom>
          <a:solidFill>
            <a:srgbClr val="E9E6FA"/>
          </a:solidFill>
          <a:ln w="7620">
            <a:solidFill>
              <a:srgbClr val="BDB8DF"/>
            </a:solidFill>
            <a:prstDash val="solid"/>
          </a:ln>
        </p:spPr>
        <p:txBody>
          <a:bodyPr/>
          <a:lstStyle/>
          <a:p>
            <a:endParaRPr lang="ru-RU"/>
          </a:p>
        </p:txBody>
      </p:sp>
      <p:sp>
        <p:nvSpPr>
          <p:cNvPr id="10" name="Shape 7"/>
          <p:cNvSpPr/>
          <p:nvPr/>
        </p:nvSpPr>
        <p:spPr>
          <a:xfrm>
            <a:off x="7017425" y="2674739"/>
            <a:ext cx="595313" cy="595313"/>
          </a:xfrm>
          <a:prstGeom prst="roundRect">
            <a:avLst>
              <a:gd name="adj" fmla="val 15358451"/>
            </a:avLst>
          </a:prstGeom>
          <a:solidFill>
            <a:srgbClr val="5E4CE6"/>
          </a:solidFill>
          <a:ln/>
        </p:spPr>
        <p:txBody>
          <a:bodyPr/>
          <a:lstStyle/>
          <a:p>
            <a:endParaRPr lang="ru-RU"/>
          </a:p>
        </p:txBody>
      </p:sp>
      <p:sp>
        <p:nvSpPr>
          <p:cNvPr id="11" name="Text 8"/>
          <p:cNvSpPr/>
          <p:nvPr/>
        </p:nvSpPr>
        <p:spPr>
          <a:xfrm>
            <a:off x="5842754" y="3468410"/>
            <a:ext cx="2944654" cy="310158"/>
          </a:xfrm>
          <a:prstGeom prst="rect">
            <a:avLst/>
          </a:prstGeom>
          <a:noFill/>
          <a:ln/>
        </p:spPr>
        <p:txBody>
          <a:bodyPr wrap="none" lIns="0" tIns="0" rIns="0" bIns="0" rtlCol="0" anchor="t"/>
          <a:lstStyle/>
          <a:p>
            <a:pPr marL="0" indent="0" algn="ctr">
              <a:lnSpc>
                <a:spcPts val="2400"/>
              </a:lnSpc>
              <a:buNone/>
            </a:pPr>
            <a:r>
              <a:rPr lang="en-US" b="1" dirty="0">
                <a:latin typeface="Times New Roman" panose="02020603050405020304" pitchFamily="18" charset="0"/>
                <a:ea typeface="Outfit Extra Bold" pitchFamily="34" charset="-122"/>
                <a:cs typeface="Times New Roman" panose="02020603050405020304" pitchFamily="18" charset="0"/>
              </a:rPr>
              <a:t>Социальные Гарантии</a:t>
            </a:r>
            <a:endParaRPr lang="en-US" dirty="0">
              <a:latin typeface="Times New Roman" panose="02020603050405020304" pitchFamily="18" charset="0"/>
              <a:cs typeface="Times New Roman" panose="02020603050405020304" pitchFamily="18" charset="0"/>
            </a:endParaRPr>
          </a:p>
        </p:txBody>
      </p:sp>
      <p:sp>
        <p:nvSpPr>
          <p:cNvPr id="12" name="Text 9"/>
          <p:cNvSpPr/>
          <p:nvPr/>
        </p:nvSpPr>
        <p:spPr>
          <a:xfrm>
            <a:off x="5413415" y="3897630"/>
            <a:ext cx="3803452" cy="635079"/>
          </a:xfrm>
          <a:prstGeom prst="rect">
            <a:avLst/>
          </a:prstGeom>
          <a:noFill/>
          <a:ln/>
        </p:spPr>
        <p:txBody>
          <a:bodyPr wrap="square" lIns="0" tIns="0" rIns="0" bIns="0" rtlCol="0" anchor="t"/>
          <a:lstStyle/>
          <a:p>
            <a:pPr marL="0" indent="0" algn="ctr">
              <a:lnSpc>
                <a:spcPts val="2500"/>
              </a:lnSpc>
              <a:buNone/>
            </a:pPr>
            <a:r>
              <a:rPr lang="en-US" dirty="0">
                <a:latin typeface="Times New Roman" panose="02020603050405020304" pitchFamily="18" charset="0"/>
                <a:ea typeface="Arimo" pitchFamily="34" charset="-122"/>
                <a:cs typeface="Times New Roman" panose="02020603050405020304" pitchFamily="18" charset="0"/>
              </a:rPr>
              <a:t>Право на труд, образование, медицину и оплачиваемый отпуск.</a:t>
            </a:r>
            <a:endParaRPr lang="en-US" dirty="0">
              <a:latin typeface="Times New Roman" panose="02020603050405020304" pitchFamily="18" charset="0"/>
              <a:cs typeface="Times New Roman" panose="02020603050405020304" pitchFamily="18" charset="0"/>
            </a:endParaRPr>
          </a:p>
        </p:txBody>
      </p:sp>
      <p:sp>
        <p:nvSpPr>
          <p:cNvPr id="13" name="Shape 10"/>
          <p:cNvSpPr/>
          <p:nvPr/>
        </p:nvSpPr>
        <p:spPr>
          <a:xfrm>
            <a:off x="9621203" y="2468761"/>
            <a:ext cx="4215289" cy="2269927"/>
          </a:xfrm>
          <a:prstGeom prst="roundRect">
            <a:avLst>
              <a:gd name="adj" fmla="val 3672"/>
            </a:avLst>
          </a:prstGeom>
          <a:solidFill>
            <a:srgbClr val="E9E6FA"/>
          </a:solidFill>
          <a:ln w="7620">
            <a:solidFill>
              <a:srgbClr val="BDB8DF"/>
            </a:solidFill>
            <a:prstDash val="solid"/>
          </a:ln>
        </p:spPr>
        <p:txBody>
          <a:bodyPr/>
          <a:lstStyle/>
          <a:p>
            <a:endParaRPr lang="ru-RU"/>
          </a:p>
        </p:txBody>
      </p:sp>
      <p:sp>
        <p:nvSpPr>
          <p:cNvPr id="14" name="Shape 11"/>
          <p:cNvSpPr/>
          <p:nvPr/>
        </p:nvSpPr>
        <p:spPr>
          <a:xfrm>
            <a:off x="11431191" y="2674739"/>
            <a:ext cx="595313" cy="595313"/>
          </a:xfrm>
          <a:prstGeom prst="roundRect">
            <a:avLst>
              <a:gd name="adj" fmla="val 15358451"/>
            </a:avLst>
          </a:prstGeom>
          <a:solidFill>
            <a:srgbClr val="5E4CE6"/>
          </a:solidFill>
          <a:ln/>
        </p:spPr>
        <p:txBody>
          <a:bodyPr/>
          <a:lstStyle/>
          <a:p>
            <a:endParaRPr lang="ru-RU"/>
          </a:p>
        </p:txBody>
      </p:sp>
      <p:sp>
        <p:nvSpPr>
          <p:cNvPr id="15" name="Text 12"/>
          <p:cNvSpPr/>
          <p:nvPr/>
        </p:nvSpPr>
        <p:spPr>
          <a:xfrm>
            <a:off x="10488335" y="3468410"/>
            <a:ext cx="2480905" cy="310158"/>
          </a:xfrm>
          <a:prstGeom prst="rect">
            <a:avLst/>
          </a:prstGeom>
          <a:noFill/>
          <a:ln/>
        </p:spPr>
        <p:txBody>
          <a:bodyPr wrap="none" lIns="0" tIns="0" rIns="0" bIns="0" rtlCol="0" anchor="t"/>
          <a:lstStyle/>
          <a:p>
            <a:pPr marL="0" indent="0" algn="ctr">
              <a:lnSpc>
                <a:spcPts val="2400"/>
              </a:lnSpc>
              <a:buNone/>
            </a:pPr>
            <a:r>
              <a:rPr lang="en-US" b="1" dirty="0">
                <a:latin typeface="Times New Roman" panose="02020603050405020304" pitchFamily="18" charset="0"/>
                <a:ea typeface="Outfit Extra Bold" pitchFamily="34" charset="-122"/>
                <a:cs typeface="Times New Roman" panose="02020603050405020304" pitchFamily="18" charset="0"/>
              </a:rPr>
              <a:t>Реальный Уровень</a:t>
            </a:r>
            <a:endParaRPr lang="en-US" dirty="0">
              <a:latin typeface="Times New Roman" panose="02020603050405020304" pitchFamily="18" charset="0"/>
              <a:cs typeface="Times New Roman" panose="02020603050405020304" pitchFamily="18" charset="0"/>
            </a:endParaRPr>
          </a:p>
        </p:txBody>
      </p:sp>
      <p:sp>
        <p:nvSpPr>
          <p:cNvPr id="16" name="Text 13"/>
          <p:cNvSpPr/>
          <p:nvPr/>
        </p:nvSpPr>
        <p:spPr>
          <a:xfrm>
            <a:off x="9827181" y="3897630"/>
            <a:ext cx="3803333" cy="635079"/>
          </a:xfrm>
          <a:prstGeom prst="rect">
            <a:avLst/>
          </a:prstGeom>
          <a:noFill/>
          <a:ln/>
        </p:spPr>
        <p:txBody>
          <a:bodyPr wrap="square" lIns="0" tIns="0" rIns="0" bIns="0" rtlCol="0" anchor="t"/>
          <a:lstStyle/>
          <a:p>
            <a:pPr marL="0" indent="0" algn="ctr">
              <a:lnSpc>
                <a:spcPts val="2500"/>
              </a:lnSpc>
              <a:buNone/>
            </a:pPr>
            <a:r>
              <a:rPr lang="en-US" dirty="0">
                <a:latin typeface="Times New Roman" panose="02020603050405020304" pitchFamily="18" charset="0"/>
                <a:ea typeface="Arimo" pitchFamily="34" charset="-122"/>
                <a:cs typeface="Times New Roman" panose="02020603050405020304" pitchFamily="18" charset="0"/>
              </a:rPr>
              <a:t>Занимали средние и нижние уровни иерархии, низкая оплата труда.</a:t>
            </a:r>
            <a:endParaRPr lang="en-US" dirty="0">
              <a:latin typeface="Times New Roman" panose="02020603050405020304" pitchFamily="18" charset="0"/>
              <a:cs typeface="Times New Roman" panose="02020603050405020304" pitchFamily="18" charset="0"/>
            </a:endParaRPr>
          </a:p>
        </p:txBody>
      </p:sp>
      <p:sp>
        <p:nvSpPr>
          <p:cNvPr id="17" name="Text 14"/>
          <p:cNvSpPr/>
          <p:nvPr/>
        </p:nvSpPr>
        <p:spPr>
          <a:xfrm>
            <a:off x="793790" y="4961930"/>
            <a:ext cx="13042821" cy="952619"/>
          </a:xfrm>
          <a:prstGeom prst="rect">
            <a:avLst/>
          </a:prstGeom>
          <a:noFill/>
          <a:ln/>
        </p:spPr>
        <p:txBody>
          <a:bodyPr wrap="square" lIns="0" tIns="0" rIns="0" bIns="0" rtlCol="0" anchor="t"/>
          <a:lstStyle/>
          <a:p>
            <a:pPr marL="0" indent="0" algn="l">
              <a:lnSpc>
                <a:spcPts val="2500"/>
              </a:lnSpc>
              <a:buNone/>
            </a:pPr>
            <a:r>
              <a:rPr lang="en-US" dirty="0">
                <a:latin typeface="Times New Roman" panose="02020603050405020304" pitchFamily="18" charset="0"/>
                <a:ea typeface="Arimo" pitchFamily="34" charset="-122"/>
                <a:cs typeface="Times New Roman" panose="02020603050405020304" pitchFamily="18" charset="0"/>
              </a:rPr>
              <a:t>Рабочие официально провозглашались </a:t>
            </a:r>
            <a:r>
              <a:rPr lang="en-US" b="1" dirty="0">
                <a:latin typeface="Times New Roman" panose="02020603050405020304" pitchFamily="18" charset="0"/>
                <a:ea typeface="Arimo" pitchFamily="34" charset="-122"/>
                <a:cs typeface="Times New Roman" panose="02020603050405020304" pitchFamily="18" charset="0"/>
              </a:rPr>
              <a:t>«руководящей силой общества»</a:t>
            </a:r>
            <a:r>
              <a:rPr lang="en-US" dirty="0">
                <a:latin typeface="Times New Roman" panose="02020603050405020304" pitchFamily="18" charset="0"/>
                <a:ea typeface="Arimo" pitchFamily="34" charset="-122"/>
                <a:cs typeface="Times New Roman" panose="02020603050405020304" pitchFamily="18" charset="0"/>
              </a:rPr>
              <a:t>. Однако их реальное положение не соответствовало этому статусу. Труд зачастую был тяжелым и низкооплачиваемым, а возможности для социального продвижения были строго ограничены партийной лояльностью.</a:t>
            </a:r>
            <a:endParaRPr lang="en-US" dirty="0">
              <a:latin typeface="Times New Roman" panose="02020603050405020304" pitchFamily="18" charset="0"/>
              <a:cs typeface="Times New Roman" panose="02020603050405020304" pitchFamily="18" charset="0"/>
            </a:endParaRPr>
          </a:p>
        </p:txBody>
      </p:sp>
      <p:sp>
        <p:nvSpPr>
          <p:cNvPr id="18" name="Shape 15"/>
          <p:cNvSpPr/>
          <p:nvPr/>
        </p:nvSpPr>
        <p:spPr>
          <a:xfrm>
            <a:off x="793790" y="6137791"/>
            <a:ext cx="13042821" cy="1160740"/>
          </a:xfrm>
          <a:prstGeom prst="roundRect">
            <a:avLst>
              <a:gd name="adj" fmla="val 7182"/>
            </a:avLst>
          </a:prstGeom>
          <a:solidFill>
            <a:srgbClr val="C3BCF6"/>
          </a:solidFill>
          <a:ln/>
        </p:spPr>
        <p:txBody>
          <a:bodyPr/>
          <a:lstStyle/>
          <a:p>
            <a:endParaRPr lang="ru-RU"/>
          </a:p>
        </p:txBody>
      </p:sp>
      <p:pic>
        <p:nvPicPr>
          <p:cNvPr id="19" name="Image 1" descr="preencod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48" y="6433066"/>
            <a:ext cx="248007" cy="198358"/>
          </a:xfrm>
          <a:prstGeom prst="rect">
            <a:avLst/>
          </a:prstGeom>
        </p:spPr>
      </p:pic>
      <p:sp>
        <p:nvSpPr>
          <p:cNvPr id="20" name="Text 16"/>
          <p:cNvSpPr/>
          <p:nvPr/>
        </p:nvSpPr>
        <p:spPr>
          <a:xfrm>
            <a:off x="1438513" y="6385679"/>
            <a:ext cx="12199739" cy="635079"/>
          </a:xfrm>
          <a:prstGeom prst="rect">
            <a:avLst/>
          </a:prstGeom>
          <a:noFill/>
          <a:ln/>
        </p:spPr>
        <p:txBody>
          <a:bodyPr wrap="square" lIns="0" tIns="0" rIns="0" bIns="0" rtlCol="0" anchor="t"/>
          <a:lstStyle/>
          <a:p>
            <a:pPr marL="0" indent="0" algn="l">
              <a:lnSpc>
                <a:spcPts val="2500"/>
              </a:lnSpc>
              <a:buNone/>
            </a:pPr>
            <a:r>
              <a:rPr lang="en-US" dirty="0">
                <a:latin typeface="Times New Roman" panose="02020603050405020304" pitchFamily="18" charset="0"/>
                <a:ea typeface="Arimo" pitchFamily="34" charset="-122"/>
                <a:cs typeface="Times New Roman" panose="02020603050405020304" pitchFamily="18" charset="0"/>
              </a:rPr>
              <a:t>Хотя идеологически рабочий класс считался господствующим, фактически он был зависимым и не имел реального влияния на принятие политических решений.</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4" name="Прямоугольник: скругленные углы 13">
            <a:extLst>
              <a:ext uri="{FF2B5EF4-FFF2-40B4-BE49-F238E27FC236}">
                <a16:creationId xmlns:a16="http://schemas.microsoft.com/office/drawing/2014/main" id="{7365C567-25F3-737F-9847-F034629A3C0B}"/>
              </a:ext>
            </a:extLst>
          </p:cNvPr>
          <p:cNvSpPr/>
          <p:nvPr/>
        </p:nvSpPr>
        <p:spPr>
          <a:xfrm>
            <a:off x="12016154" y="7599266"/>
            <a:ext cx="2614246" cy="535561"/>
          </a:xfrm>
          <a:prstGeom prst="roundRect">
            <a:avLst/>
          </a:prstGeom>
          <a:solidFill>
            <a:srgbClr val="F1F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 0"/>
          <p:cNvSpPr/>
          <p:nvPr/>
        </p:nvSpPr>
        <p:spPr>
          <a:xfrm>
            <a:off x="793790" y="684411"/>
            <a:ext cx="6559629" cy="403146"/>
          </a:xfrm>
          <a:prstGeom prst="rect">
            <a:avLst/>
          </a:prstGeom>
          <a:noFill/>
          <a:ln/>
        </p:spPr>
        <p:txBody>
          <a:bodyPr wrap="none" lIns="0" tIns="0" rIns="0" bIns="0" rtlCol="0" anchor="t"/>
          <a:lstStyle/>
          <a:p>
            <a:pPr marL="0" indent="0" algn="l">
              <a:lnSpc>
                <a:spcPts val="3150"/>
              </a:lnSpc>
              <a:buNone/>
            </a:pPr>
            <a:r>
              <a:rPr lang="en-US" sz="4000" b="1" i="1" dirty="0">
                <a:solidFill>
                  <a:srgbClr val="231971"/>
                </a:solidFill>
                <a:latin typeface="Times New Roman" panose="02020603050405020304" pitchFamily="18" charset="0"/>
                <a:ea typeface="Outfit Extra Bold" pitchFamily="34" charset="-122"/>
                <a:cs typeface="Times New Roman" panose="02020603050405020304" pitchFamily="18" charset="0"/>
              </a:rPr>
              <a:t>Крестьянство и </a:t>
            </a:r>
            <a:r>
              <a:rPr lang="ru-RU" sz="4000" b="1" i="1" dirty="0">
                <a:solidFill>
                  <a:srgbClr val="231971"/>
                </a:solidFill>
                <a:latin typeface="Times New Roman" panose="02020603050405020304" pitchFamily="18" charset="0"/>
                <a:ea typeface="Outfit Extra Bold" pitchFamily="34" charset="-122"/>
                <a:cs typeface="Times New Roman" panose="02020603050405020304" pitchFamily="18" charset="0"/>
              </a:rPr>
              <a:t>м</a:t>
            </a:r>
            <a:r>
              <a:rPr lang="en-US" sz="4000" b="1" i="1" dirty="0" err="1">
                <a:solidFill>
                  <a:srgbClr val="231971"/>
                </a:solidFill>
                <a:latin typeface="Times New Roman" panose="02020603050405020304" pitchFamily="18" charset="0"/>
                <a:ea typeface="Outfit Extra Bold" pitchFamily="34" charset="-122"/>
                <a:cs typeface="Times New Roman" panose="02020603050405020304" pitchFamily="18" charset="0"/>
              </a:rPr>
              <a:t>аргинальные</a:t>
            </a:r>
            <a:r>
              <a:rPr lang="en-US" sz="4000" b="1" i="1" dirty="0">
                <a:solidFill>
                  <a:srgbClr val="231971"/>
                </a:solidFill>
                <a:latin typeface="Times New Roman" panose="02020603050405020304" pitchFamily="18" charset="0"/>
                <a:ea typeface="Outfit Extra Bold" pitchFamily="34" charset="-122"/>
                <a:cs typeface="Times New Roman" panose="02020603050405020304" pitchFamily="18" charset="0"/>
              </a:rPr>
              <a:t> </a:t>
            </a:r>
            <a:r>
              <a:rPr lang="ru-RU" sz="4000" b="1" i="1" dirty="0">
                <a:solidFill>
                  <a:srgbClr val="231971"/>
                </a:solidFill>
                <a:latin typeface="Times New Roman" panose="02020603050405020304" pitchFamily="18" charset="0"/>
                <a:ea typeface="Outfit Extra Bold" pitchFamily="34" charset="-122"/>
                <a:cs typeface="Times New Roman" panose="02020603050405020304" pitchFamily="18" charset="0"/>
              </a:rPr>
              <a:t>г</a:t>
            </a:r>
            <a:r>
              <a:rPr lang="en-US" sz="4000" b="1" i="1" dirty="0" err="1">
                <a:solidFill>
                  <a:srgbClr val="231971"/>
                </a:solidFill>
                <a:latin typeface="Times New Roman" panose="02020603050405020304" pitchFamily="18" charset="0"/>
                <a:ea typeface="Outfit Extra Bold" pitchFamily="34" charset="-122"/>
                <a:cs typeface="Times New Roman" panose="02020603050405020304" pitchFamily="18" charset="0"/>
              </a:rPr>
              <a:t>руппы</a:t>
            </a:r>
            <a:endParaRPr lang="en-US" sz="4000" i="1" dirty="0">
              <a:latin typeface="Times New Roman" panose="02020603050405020304" pitchFamily="18" charset="0"/>
              <a:cs typeface="Times New Roman" panose="02020603050405020304" pitchFamily="18" charset="0"/>
            </a:endParaRPr>
          </a:p>
        </p:txBody>
      </p:sp>
      <p:sp>
        <p:nvSpPr>
          <p:cNvPr id="3" name="Text 1"/>
          <p:cNvSpPr/>
          <p:nvPr/>
        </p:nvSpPr>
        <p:spPr>
          <a:xfrm>
            <a:off x="793790" y="1222409"/>
            <a:ext cx="2587585" cy="241816"/>
          </a:xfrm>
          <a:prstGeom prst="rect">
            <a:avLst/>
          </a:prstGeom>
          <a:noFill/>
          <a:ln/>
        </p:spPr>
        <p:txBody>
          <a:bodyPr wrap="none" lIns="0" tIns="0" rIns="0" bIns="0" rtlCol="0" anchor="t"/>
          <a:lstStyle/>
          <a:p>
            <a:pPr marL="0" indent="0" algn="l">
              <a:lnSpc>
                <a:spcPts val="1900"/>
              </a:lnSpc>
              <a:buNone/>
            </a:pPr>
            <a:r>
              <a:rPr lang="en-US" b="1" dirty="0">
                <a:solidFill>
                  <a:srgbClr val="231971"/>
                </a:solidFill>
                <a:latin typeface="Times New Roman" panose="02020603050405020304" pitchFamily="18" charset="0"/>
                <a:ea typeface="Outfit Extra Bold" pitchFamily="34" charset="-122"/>
                <a:cs typeface="Times New Roman" panose="02020603050405020304" pitchFamily="18" charset="0"/>
              </a:rPr>
              <a:t>Положение Крестьянства</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793790" y="1593170"/>
            <a:ext cx="6364129" cy="412909"/>
          </a:xfrm>
          <a:prstGeom prst="rect">
            <a:avLst/>
          </a:prstGeom>
          <a:noFill/>
          <a:ln/>
        </p:spPr>
        <p:txBody>
          <a:bodyPr wrap="square" lIns="0" tIns="0" rIns="0" bIns="0" rtlCol="0" anchor="t"/>
          <a:lstStyle/>
          <a:p>
            <a:pPr marL="0" indent="0" algn="l">
              <a:lnSpc>
                <a:spcPts val="1600"/>
              </a:lnSpc>
              <a:buNone/>
            </a:pPr>
            <a:r>
              <a:rPr lang="en-US" sz="1600" dirty="0">
                <a:latin typeface="Times New Roman" panose="02020603050405020304" pitchFamily="18" charset="0"/>
                <a:ea typeface="Arimo" pitchFamily="34" charset="-122"/>
                <a:cs typeface="Times New Roman" panose="02020603050405020304" pitchFamily="18" charset="0"/>
              </a:rPr>
              <a:t>Сельское население находилось в наиболее уязвимом положении. Колхозная система ограничивала свободу передвижения и прикрепляла крестьян к земле (до 1960-х годов).</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793790" y="2309733"/>
            <a:ext cx="6364129" cy="619363"/>
          </a:xfrm>
          <a:prstGeom prst="rect">
            <a:avLst/>
          </a:prstGeom>
          <a:noFill/>
          <a:ln/>
        </p:spPr>
        <p:txBody>
          <a:bodyPr wrap="square" lIns="0" tIns="0" rIns="0" bIns="0" rtlCol="0" anchor="t"/>
          <a:lstStyle/>
          <a:p>
            <a:pPr marL="0" indent="0" algn="l">
              <a:lnSpc>
                <a:spcPts val="1600"/>
              </a:lnSpc>
              <a:buNone/>
            </a:pPr>
            <a:r>
              <a:rPr lang="en-US" sz="1600" dirty="0">
                <a:latin typeface="Times New Roman" panose="02020603050405020304" pitchFamily="18" charset="0"/>
                <a:ea typeface="Arimo" pitchFamily="34" charset="-122"/>
                <a:cs typeface="Times New Roman" panose="02020603050405020304" pitchFamily="18" charset="0"/>
              </a:rPr>
              <a:t>Уровень жизни и снабжения в деревне значительно отставал от городского, а доступ к социальным благам был ограничен. Неравенство между городом и деревней сохранялось до конца существования Советского Союза.</a:t>
            </a:r>
            <a:endParaRPr lang="en-US" sz="16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169" y="3327678"/>
            <a:ext cx="5595287" cy="4773137"/>
          </a:xfrm>
          <a:prstGeom prst="rect">
            <a:avLst/>
          </a:prstGeom>
        </p:spPr>
      </p:pic>
      <p:sp>
        <p:nvSpPr>
          <p:cNvPr id="7" name="Text 4"/>
          <p:cNvSpPr/>
          <p:nvPr/>
        </p:nvSpPr>
        <p:spPr>
          <a:xfrm>
            <a:off x="7386318" y="1198963"/>
            <a:ext cx="1935123" cy="241816"/>
          </a:xfrm>
          <a:prstGeom prst="rect">
            <a:avLst/>
          </a:prstGeom>
          <a:noFill/>
          <a:ln/>
        </p:spPr>
        <p:txBody>
          <a:bodyPr wrap="none" lIns="0" tIns="0" rIns="0" bIns="0" rtlCol="0" anchor="t"/>
          <a:lstStyle/>
          <a:p>
            <a:pPr marL="0" indent="0" algn="l">
              <a:lnSpc>
                <a:spcPts val="1900"/>
              </a:lnSpc>
              <a:buNone/>
            </a:pPr>
            <a:r>
              <a:rPr lang="en-US" b="1" dirty="0">
                <a:solidFill>
                  <a:srgbClr val="231971"/>
                </a:solidFill>
                <a:latin typeface="Times New Roman" panose="02020603050405020304" pitchFamily="18" charset="0"/>
                <a:ea typeface="Outfit Extra Bold" pitchFamily="34" charset="-122"/>
                <a:cs typeface="Times New Roman" panose="02020603050405020304" pitchFamily="18" charset="0"/>
              </a:rPr>
              <a:t>Социальное Дно</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7386318" y="1569724"/>
            <a:ext cx="6364129" cy="206454"/>
          </a:xfrm>
          <a:prstGeom prst="rect">
            <a:avLst/>
          </a:prstGeom>
          <a:noFill/>
          <a:ln/>
        </p:spPr>
        <p:txBody>
          <a:bodyPr wrap="none" lIns="0" tIns="0" rIns="0" bIns="0" rtlCol="0" anchor="t"/>
          <a:lstStyle/>
          <a:p>
            <a:pPr marL="0" indent="0" algn="l">
              <a:lnSpc>
                <a:spcPts val="1600"/>
              </a:lnSpc>
              <a:buNone/>
            </a:pPr>
            <a:r>
              <a:rPr lang="en-US" sz="1600" dirty="0">
                <a:latin typeface="Times New Roman" panose="02020603050405020304" pitchFamily="18" charset="0"/>
                <a:ea typeface="Arimo" pitchFamily="34" charset="-122"/>
                <a:cs typeface="Times New Roman" panose="02020603050405020304" pitchFamily="18" charset="0"/>
              </a:rPr>
              <a:t>На самом нижнем уровне находились деклассированные и маргинальные группы:</a:t>
            </a:r>
            <a:endParaRPr lang="en-US" sz="1600" dirty="0">
              <a:latin typeface="Times New Roman" panose="02020603050405020304" pitchFamily="18" charset="0"/>
              <a:cs typeface="Times New Roman" panose="02020603050405020304" pitchFamily="18" charset="0"/>
            </a:endParaRPr>
          </a:p>
        </p:txBody>
      </p:sp>
      <p:sp>
        <p:nvSpPr>
          <p:cNvPr id="9" name="Text 6"/>
          <p:cNvSpPr/>
          <p:nvPr/>
        </p:nvSpPr>
        <p:spPr>
          <a:xfrm>
            <a:off x="7386318" y="1892264"/>
            <a:ext cx="6364129" cy="206454"/>
          </a:xfrm>
          <a:prstGeom prst="rect">
            <a:avLst/>
          </a:prstGeom>
          <a:noFill/>
          <a:ln/>
        </p:spPr>
        <p:txBody>
          <a:bodyPr wrap="none" lIns="0" tIns="0" rIns="0" bIns="0" rtlCol="0" anchor="t"/>
          <a:lstStyle/>
          <a:p>
            <a:pPr marL="342900" indent="-342900" algn="l">
              <a:lnSpc>
                <a:spcPts val="1600"/>
              </a:lnSpc>
              <a:buSzPct val="100000"/>
              <a:buChar char="•"/>
            </a:pPr>
            <a:r>
              <a:rPr lang="en-US" sz="1600" dirty="0">
                <a:latin typeface="Times New Roman" panose="02020603050405020304" pitchFamily="18" charset="0"/>
                <a:ea typeface="Arimo" pitchFamily="34" charset="-122"/>
                <a:cs typeface="Times New Roman" panose="02020603050405020304" pitchFamily="18" charset="0"/>
              </a:rPr>
              <a:t>Лица, не занятые в </a:t>
            </a:r>
            <a:r>
              <a:rPr lang="en-US" sz="1600" dirty="0" err="1">
                <a:latin typeface="Times New Roman" panose="02020603050405020304" pitchFamily="18" charset="0"/>
                <a:ea typeface="Arimo" pitchFamily="34" charset="-122"/>
                <a:cs typeface="Times New Roman" panose="02020603050405020304" pitchFamily="18" charset="0"/>
              </a:rPr>
              <a:t>производстве</a:t>
            </a:r>
            <a:r>
              <a:rPr lang="en-US" sz="1600" dirty="0">
                <a:latin typeface="Times New Roman" panose="02020603050405020304" pitchFamily="18" charset="0"/>
                <a:ea typeface="Arimo"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0" name="Text 7"/>
          <p:cNvSpPr/>
          <p:nvPr/>
        </p:nvSpPr>
        <p:spPr>
          <a:xfrm>
            <a:off x="7386318" y="2143843"/>
            <a:ext cx="6364129" cy="206454"/>
          </a:xfrm>
          <a:prstGeom prst="rect">
            <a:avLst/>
          </a:prstGeom>
          <a:noFill/>
          <a:ln/>
        </p:spPr>
        <p:txBody>
          <a:bodyPr wrap="none" lIns="0" tIns="0" rIns="0" bIns="0" rtlCol="0" anchor="t"/>
          <a:lstStyle/>
          <a:p>
            <a:pPr marL="342900" indent="-342900" algn="l">
              <a:lnSpc>
                <a:spcPts val="1600"/>
              </a:lnSpc>
              <a:buSzPct val="100000"/>
              <a:buChar char="•"/>
            </a:pPr>
            <a:r>
              <a:rPr lang="en-US" sz="1600" dirty="0">
                <a:latin typeface="Times New Roman" panose="02020603050405020304" pitchFamily="18" charset="0"/>
                <a:ea typeface="Arimo" pitchFamily="34" charset="-122"/>
                <a:cs typeface="Times New Roman" panose="02020603050405020304" pitchFamily="18" charset="0"/>
              </a:rPr>
              <a:t>Осужденные и бывшие заключенные.</a:t>
            </a:r>
            <a:endParaRPr lang="en-US" sz="1600" dirty="0">
              <a:latin typeface="Times New Roman" panose="02020603050405020304" pitchFamily="18" charset="0"/>
              <a:cs typeface="Times New Roman" panose="02020603050405020304" pitchFamily="18" charset="0"/>
            </a:endParaRPr>
          </a:p>
        </p:txBody>
      </p:sp>
      <p:sp>
        <p:nvSpPr>
          <p:cNvPr id="11" name="Text 8"/>
          <p:cNvSpPr/>
          <p:nvPr/>
        </p:nvSpPr>
        <p:spPr>
          <a:xfrm>
            <a:off x="7386318" y="2395422"/>
            <a:ext cx="6364129" cy="206454"/>
          </a:xfrm>
          <a:prstGeom prst="rect">
            <a:avLst/>
          </a:prstGeom>
          <a:noFill/>
          <a:ln/>
        </p:spPr>
        <p:txBody>
          <a:bodyPr wrap="none" lIns="0" tIns="0" rIns="0" bIns="0" rtlCol="0" anchor="t"/>
          <a:lstStyle/>
          <a:p>
            <a:pPr marL="342900" indent="-342900" algn="l">
              <a:lnSpc>
                <a:spcPts val="1600"/>
              </a:lnSpc>
              <a:buSzPct val="100000"/>
              <a:buChar char="•"/>
            </a:pPr>
            <a:r>
              <a:rPr lang="en-US" sz="1600" dirty="0">
                <a:latin typeface="Times New Roman" panose="02020603050405020304" pitchFamily="18" charset="0"/>
                <a:ea typeface="Arimo" pitchFamily="34" charset="-122"/>
                <a:cs typeface="Times New Roman" panose="02020603050405020304" pitchFamily="18" charset="0"/>
              </a:rPr>
              <a:t>Социально неблагополучные категории.</a:t>
            </a:r>
            <a:endParaRPr lang="en-US" sz="1600" dirty="0">
              <a:latin typeface="Times New Roman" panose="02020603050405020304" pitchFamily="18" charset="0"/>
              <a:cs typeface="Times New Roman" panose="02020603050405020304" pitchFamily="18" charset="0"/>
            </a:endParaRPr>
          </a:p>
        </p:txBody>
      </p:sp>
      <p:sp>
        <p:nvSpPr>
          <p:cNvPr id="12" name="Text 9"/>
          <p:cNvSpPr/>
          <p:nvPr/>
        </p:nvSpPr>
        <p:spPr>
          <a:xfrm>
            <a:off x="7386317" y="2918350"/>
            <a:ext cx="6364129" cy="412909"/>
          </a:xfrm>
          <a:prstGeom prst="rect">
            <a:avLst/>
          </a:prstGeom>
          <a:noFill/>
          <a:ln/>
        </p:spPr>
        <p:txBody>
          <a:bodyPr wrap="square" lIns="0" tIns="0" rIns="0" bIns="0" rtlCol="0" anchor="t"/>
          <a:lstStyle/>
          <a:p>
            <a:pPr marL="0" indent="0" algn="l">
              <a:lnSpc>
                <a:spcPts val="1600"/>
              </a:lnSpc>
              <a:buNone/>
            </a:pPr>
            <a:r>
              <a:rPr lang="en-US" sz="1600" dirty="0">
                <a:latin typeface="Times New Roman" panose="02020603050405020304" pitchFamily="18" charset="0"/>
                <a:ea typeface="Arimo" pitchFamily="34" charset="-122"/>
                <a:cs typeface="Times New Roman" panose="02020603050405020304" pitchFamily="18" charset="0"/>
              </a:rPr>
              <a:t>Эти группы присутствовали в скрытой форме и занимали самые низкие позиции в социальной иерархии, практически не имея доступа к социальным лифтам.</a:t>
            </a:r>
            <a:endParaRPr lang="en-US" sz="1600" dirty="0">
              <a:latin typeface="Times New Roman" panose="02020603050405020304" pitchFamily="18" charset="0"/>
              <a:cs typeface="Times New Roman" panose="02020603050405020304" pitchFamily="18" charset="0"/>
            </a:endParaRPr>
          </a:p>
        </p:txBody>
      </p:sp>
      <p:pic>
        <p:nvPicPr>
          <p:cNvPr id="13" name="Image 1" descr="preencod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0102" y="3838594"/>
            <a:ext cx="6364128" cy="42409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80000"/>
            </a:srgbClr>
          </a:solidFill>
          <a:ln/>
        </p:spPr>
        <p:txBody>
          <a:bodyPr/>
          <a:lstStyle/>
          <a:p>
            <a:endParaRPr lang="ru-RU"/>
          </a:p>
        </p:txBody>
      </p:sp>
      <p:sp>
        <p:nvSpPr>
          <p:cNvPr id="4" name="Text 1"/>
          <p:cNvSpPr/>
          <p:nvPr/>
        </p:nvSpPr>
        <p:spPr>
          <a:xfrm>
            <a:off x="793790" y="763548"/>
            <a:ext cx="13042821" cy="1240155"/>
          </a:xfrm>
          <a:prstGeom prst="rect">
            <a:avLst/>
          </a:prstGeom>
          <a:noFill/>
          <a:ln/>
        </p:spPr>
        <p:txBody>
          <a:bodyPr wrap="square" lIns="0" tIns="0" rIns="0" bIns="0" rtlCol="0" anchor="t"/>
          <a:lstStyle/>
          <a:p>
            <a:pPr marL="0" indent="0" algn="l">
              <a:lnSpc>
                <a:spcPts val="4850"/>
              </a:lnSpc>
              <a:buNone/>
            </a:pPr>
            <a:r>
              <a:rPr lang="en-US" sz="4000" b="1" i="1" dirty="0">
                <a:solidFill>
                  <a:srgbClr val="231971"/>
                </a:solidFill>
                <a:latin typeface="Times New Roman" panose="02020603050405020304" pitchFamily="18" charset="0"/>
                <a:ea typeface="Outfit Extra Bold" pitchFamily="34" charset="-122"/>
                <a:cs typeface="Times New Roman" panose="02020603050405020304" pitchFamily="18" charset="0"/>
              </a:rPr>
              <a:t>Эмпирический Анализ: Исследования Т.И. Заславской (Конец 1980-х)</a:t>
            </a:r>
            <a:endParaRPr lang="en-US" sz="4000" i="1" dirty="0">
              <a:latin typeface="Times New Roman" panose="02020603050405020304" pitchFamily="18" charset="0"/>
              <a:cs typeface="Times New Roman" panose="02020603050405020304" pitchFamily="18" charset="0"/>
            </a:endParaRPr>
          </a:p>
        </p:txBody>
      </p:sp>
      <p:sp>
        <p:nvSpPr>
          <p:cNvPr id="5" name="Text 2"/>
          <p:cNvSpPr/>
          <p:nvPr/>
        </p:nvSpPr>
        <p:spPr>
          <a:xfrm>
            <a:off x="793790" y="2301359"/>
            <a:ext cx="13042821" cy="952619"/>
          </a:xfrm>
          <a:prstGeom prst="rect">
            <a:avLst/>
          </a:prstGeom>
          <a:noFill/>
          <a:ln/>
        </p:spPr>
        <p:txBody>
          <a:bodyPr wrap="square" lIns="0" tIns="0" rIns="0" bIns="0" rtlCol="0" anchor="t"/>
          <a:lstStyle/>
          <a:p>
            <a:pPr marL="0" indent="0" algn="l">
              <a:lnSpc>
                <a:spcPts val="2500"/>
              </a:lnSpc>
              <a:buNone/>
            </a:pPr>
            <a:r>
              <a:rPr lang="en-US" dirty="0">
                <a:latin typeface="Times New Roman" panose="02020603050405020304" pitchFamily="18" charset="0"/>
                <a:ea typeface="Arimo" pitchFamily="34" charset="-122"/>
                <a:cs typeface="Times New Roman" panose="02020603050405020304" pitchFamily="18" charset="0"/>
              </a:rPr>
              <a:t>Социологические исследования конца советского периода, в частности работы Т. И. Заславской, позволили детально изучить внутреннее строение социальной структуры. Заславская выделила 78 групп, различающихся по характеру экономических отношений и степени неравенства.</a:t>
            </a:r>
            <a:endParaRPr lang="en-US" dirty="0">
              <a:latin typeface="Times New Roman" panose="02020603050405020304" pitchFamily="18" charset="0"/>
              <a:cs typeface="Times New Roman" panose="02020603050405020304" pitchFamily="18" charset="0"/>
            </a:endParaRPr>
          </a:p>
        </p:txBody>
      </p:sp>
      <p:sp>
        <p:nvSpPr>
          <p:cNvPr id="6" name="Shape 3"/>
          <p:cNvSpPr/>
          <p:nvPr/>
        </p:nvSpPr>
        <p:spPr>
          <a:xfrm>
            <a:off x="793790" y="3477220"/>
            <a:ext cx="4215289" cy="595313"/>
          </a:xfrm>
          <a:prstGeom prst="roundRect">
            <a:avLst>
              <a:gd name="adj" fmla="val 480089"/>
            </a:avLst>
          </a:prstGeom>
          <a:solidFill>
            <a:srgbClr val="E9E6FA"/>
          </a:solidFill>
          <a:ln w="7620">
            <a:solidFill>
              <a:srgbClr val="BDB8DF"/>
            </a:solidFill>
            <a:prstDash val="solid"/>
          </a:ln>
        </p:spPr>
        <p:txBody>
          <a:bodyPr/>
          <a:lstStyle/>
          <a:p>
            <a:endParaRPr lang="ru-RU"/>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2606" y="3625929"/>
            <a:ext cx="297656" cy="297656"/>
          </a:xfrm>
          <a:prstGeom prst="rect">
            <a:avLst/>
          </a:prstGeom>
        </p:spPr>
      </p:pic>
      <p:sp>
        <p:nvSpPr>
          <p:cNvPr id="8" name="Text 4"/>
          <p:cNvSpPr/>
          <p:nvPr/>
        </p:nvSpPr>
        <p:spPr>
          <a:xfrm>
            <a:off x="992148" y="4270891"/>
            <a:ext cx="3818573" cy="620316"/>
          </a:xfrm>
          <a:prstGeom prst="rect">
            <a:avLst/>
          </a:prstGeom>
          <a:noFill/>
          <a:ln/>
        </p:spPr>
        <p:txBody>
          <a:bodyPr wrap="square" lIns="0" tIns="0" rIns="0" bIns="0" rtlCol="0" anchor="t"/>
          <a:lstStyle/>
          <a:p>
            <a:pPr marL="0" indent="0" algn="l">
              <a:lnSpc>
                <a:spcPts val="2400"/>
              </a:lnSpc>
              <a:buNone/>
            </a:pPr>
            <a:r>
              <a:rPr lang="en-US" b="1" dirty="0">
                <a:latin typeface="Times New Roman" panose="02020603050405020304" pitchFamily="18" charset="0"/>
                <a:ea typeface="Outfit Extra Bold" pitchFamily="34" charset="-122"/>
                <a:cs typeface="Times New Roman" panose="02020603050405020304" pitchFamily="18" charset="0"/>
              </a:rPr>
              <a:t>Профессионально-Должностной Статус</a:t>
            </a:r>
            <a:endParaRPr lang="en-US" dirty="0">
              <a:latin typeface="Times New Roman" panose="02020603050405020304" pitchFamily="18" charset="0"/>
              <a:cs typeface="Times New Roman" panose="02020603050405020304" pitchFamily="18" charset="0"/>
            </a:endParaRPr>
          </a:p>
        </p:txBody>
      </p:sp>
      <p:sp>
        <p:nvSpPr>
          <p:cNvPr id="9" name="Text 5"/>
          <p:cNvSpPr/>
          <p:nvPr/>
        </p:nvSpPr>
        <p:spPr>
          <a:xfrm>
            <a:off x="992148" y="5010269"/>
            <a:ext cx="3818573" cy="952619"/>
          </a:xfrm>
          <a:prstGeom prst="rect">
            <a:avLst/>
          </a:prstGeom>
          <a:noFill/>
          <a:ln/>
        </p:spPr>
        <p:txBody>
          <a:bodyPr wrap="square" lIns="0" tIns="0" rIns="0" bIns="0" rtlCol="0" anchor="t"/>
          <a:lstStyle/>
          <a:p>
            <a:pPr marL="0" indent="0" algn="l">
              <a:lnSpc>
                <a:spcPts val="2500"/>
              </a:lnSpc>
              <a:buNone/>
            </a:pPr>
            <a:r>
              <a:rPr lang="en-US" dirty="0">
                <a:latin typeface="Times New Roman" panose="02020603050405020304" pitchFamily="18" charset="0"/>
                <a:ea typeface="Arimo" pitchFamily="34" charset="-122"/>
                <a:cs typeface="Times New Roman" panose="02020603050405020304" pitchFamily="18" charset="0"/>
              </a:rPr>
              <a:t>Главный фактор стратификации, определяющий положение в системе труда и управления.</a:t>
            </a:r>
            <a:endParaRPr lang="en-US" dirty="0">
              <a:latin typeface="Times New Roman" panose="02020603050405020304" pitchFamily="18" charset="0"/>
              <a:cs typeface="Times New Roman" panose="02020603050405020304" pitchFamily="18" charset="0"/>
            </a:endParaRPr>
          </a:p>
        </p:txBody>
      </p:sp>
      <p:sp>
        <p:nvSpPr>
          <p:cNvPr id="10" name="Shape 6"/>
          <p:cNvSpPr/>
          <p:nvPr/>
        </p:nvSpPr>
        <p:spPr>
          <a:xfrm>
            <a:off x="5207437" y="3477220"/>
            <a:ext cx="4215408" cy="595313"/>
          </a:xfrm>
          <a:prstGeom prst="roundRect">
            <a:avLst>
              <a:gd name="adj" fmla="val 480089"/>
            </a:avLst>
          </a:prstGeom>
          <a:solidFill>
            <a:srgbClr val="E9E6FA"/>
          </a:solidFill>
          <a:ln w="7620">
            <a:solidFill>
              <a:srgbClr val="BDB8DF"/>
            </a:solidFill>
            <a:prstDash val="solid"/>
          </a:ln>
        </p:spPr>
        <p:txBody>
          <a:bodyPr/>
          <a:lstStyle/>
          <a:p>
            <a:endParaRPr lang="ru-RU"/>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6253" y="3625929"/>
            <a:ext cx="297656" cy="297656"/>
          </a:xfrm>
          <a:prstGeom prst="rect">
            <a:avLst/>
          </a:prstGeom>
        </p:spPr>
      </p:pic>
      <p:sp>
        <p:nvSpPr>
          <p:cNvPr id="12" name="Text 7"/>
          <p:cNvSpPr/>
          <p:nvPr/>
        </p:nvSpPr>
        <p:spPr>
          <a:xfrm>
            <a:off x="5405795" y="4270891"/>
            <a:ext cx="3818692" cy="620316"/>
          </a:xfrm>
          <a:prstGeom prst="rect">
            <a:avLst/>
          </a:prstGeom>
          <a:noFill/>
          <a:ln/>
        </p:spPr>
        <p:txBody>
          <a:bodyPr wrap="square" lIns="0" tIns="0" rIns="0" bIns="0" rtlCol="0" anchor="t"/>
          <a:lstStyle/>
          <a:p>
            <a:pPr marL="0" indent="0" algn="l">
              <a:lnSpc>
                <a:spcPts val="2400"/>
              </a:lnSpc>
              <a:buNone/>
            </a:pPr>
            <a:r>
              <a:rPr lang="en-US" b="1" dirty="0">
                <a:latin typeface="Times New Roman" panose="02020603050405020304" pitchFamily="18" charset="0"/>
                <a:ea typeface="Outfit Extra Bold" pitchFamily="34" charset="-122"/>
                <a:cs typeface="Times New Roman" panose="02020603050405020304" pitchFamily="18" charset="0"/>
              </a:rPr>
              <a:t>Социально-Трудовая Структура</a:t>
            </a:r>
            <a:endParaRPr lang="en-US" dirty="0">
              <a:latin typeface="Times New Roman" panose="02020603050405020304" pitchFamily="18" charset="0"/>
              <a:cs typeface="Times New Roman" panose="02020603050405020304" pitchFamily="18" charset="0"/>
            </a:endParaRPr>
          </a:p>
        </p:txBody>
      </p:sp>
      <p:sp>
        <p:nvSpPr>
          <p:cNvPr id="13" name="Text 8"/>
          <p:cNvSpPr/>
          <p:nvPr/>
        </p:nvSpPr>
        <p:spPr>
          <a:xfrm>
            <a:off x="5405795" y="5010269"/>
            <a:ext cx="3818692" cy="952619"/>
          </a:xfrm>
          <a:prstGeom prst="rect">
            <a:avLst/>
          </a:prstGeom>
          <a:noFill/>
          <a:ln/>
        </p:spPr>
        <p:txBody>
          <a:bodyPr wrap="square" lIns="0" tIns="0" rIns="0" bIns="0" rtlCol="0" anchor="t"/>
          <a:lstStyle/>
          <a:p>
            <a:pPr marL="0" indent="0" algn="l">
              <a:lnSpc>
                <a:spcPts val="2500"/>
              </a:lnSpc>
              <a:buNone/>
            </a:pPr>
            <a:r>
              <a:rPr lang="en-US" dirty="0">
                <a:latin typeface="Times New Roman" panose="02020603050405020304" pitchFamily="18" charset="0"/>
                <a:ea typeface="Arimo" pitchFamily="34" charset="-122"/>
                <a:cs typeface="Times New Roman" panose="02020603050405020304" pitchFamily="18" charset="0"/>
              </a:rPr>
              <a:t>Различия по отраслям и ведомствам, сильно влиявшие на жизненный уровень.</a:t>
            </a:r>
            <a:endParaRPr lang="en-US" dirty="0">
              <a:latin typeface="Times New Roman" panose="02020603050405020304" pitchFamily="18" charset="0"/>
              <a:cs typeface="Times New Roman" panose="02020603050405020304" pitchFamily="18" charset="0"/>
            </a:endParaRPr>
          </a:p>
        </p:txBody>
      </p:sp>
      <p:sp>
        <p:nvSpPr>
          <p:cNvPr id="14" name="Shape 9"/>
          <p:cNvSpPr/>
          <p:nvPr/>
        </p:nvSpPr>
        <p:spPr>
          <a:xfrm>
            <a:off x="9621203" y="3477220"/>
            <a:ext cx="4215289" cy="595313"/>
          </a:xfrm>
          <a:prstGeom prst="roundRect">
            <a:avLst>
              <a:gd name="adj" fmla="val 480089"/>
            </a:avLst>
          </a:prstGeom>
          <a:solidFill>
            <a:srgbClr val="E9E6FA"/>
          </a:solidFill>
          <a:ln w="7620">
            <a:solidFill>
              <a:srgbClr val="BDB8DF"/>
            </a:solidFill>
            <a:prstDash val="solid"/>
          </a:ln>
        </p:spPr>
        <p:txBody>
          <a:bodyPr/>
          <a:lstStyle/>
          <a:p>
            <a:endParaRPr lang="ru-RU"/>
          </a:p>
        </p:txBody>
      </p:sp>
      <p:pic>
        <p:nvPicPr>
          <p:cNvPr id="15"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80019" y="3625929"/>
            <a:ext cx="297656" cy="297656"/>
          </a:xfrm>
          <a:prstGeom prst="rect">
            <a:avLst/>
          </a:prstGeom>
        </p:spPr>
      </p:pic>
      <p:sp>
        <p:nvSpPr>
          <p:cNvPr id="16" name="Text 10"/>
          <p:cNvSpPr/>
          <p:nvPr/>
        </p:nvSpPr>
        <p:spPr>
          <a:xfrm>
            <a:off x="9819561" y="4270891"/>
            <a:ext cx="3818573" cy="620316"/>
          </a:xfrm>
          <a:prstGeom prst="rect">
            <a:avLst/>
          </a:prstGeom>
          <a:noFill/>
          <a:ln/>
        </p:spPr>
        <p:txBody>
          <a:bodyPr wrap="square" lIns="0" tIns="0" rIns="0" bIns="0" rtlCol="0" anchor="t"/>
          <a:lstStyle/>
          <a:p>
            <a:pPr marL="0" indent="0" algn="l">
              <a:lnSpc>
                <a:spcPts val="2400"/>
              </a:lnSpc>
              <a:buNone/>
            </a:pPr>
            <a:r>
              <a:rPr lang="en-US" b="1" dirty="0">
                <a:latin typeface="Times New Roman" panose="02020603050405020304" pitchFamily="18" charset="0"/>
                <a:ea typeface="Outfit Extra Bold" pitchFamily="34" charset="-122"/>
                <a:cs typeface="Times New Roman" panose="02020603050405020304" pitchFamily="18" charset="0"/>
              </a:rPr>
              <a:t>Семейно-Хозяйственная Подструктура</a:t>
            </a:r>
            <a:endParaRPr lang="en-US" dirty="0">
              <a:latin typeface="Times New Roman" panose="02020603050405020304" pitchFamily="18" charset="0"/>
              <a:cs typeface="Times New Roman" panose="02020603050405020304" pitchFamily="18" charset="0"/>
            </a:endParaRPr>
          </a:p>
        </p:txBody>
      </p:sp>
      <p:sp>
        <p:nvSpPr>
          <p:cNvPr id="17" name="Text 11"/>
          <p:cNvSpPr/>
          <p:nvPr/>
        </p:nvSpPr>
        <p:spPr>
          <a:xfrm>
            <a:off x="9819561" y="5010269"/>
            <a:ext cx="3818573" cy="635079"/>
          </a:xfrm>
          <a:prstGeom prst="rect">
            <a:avLst/>
          </a:prstGeom>
          <a:noFill/>
          <a:ln/>
        </p:spPr>
        <p:txBody>
          <a:bodyPr wrap="square" lIns="0" tIns="0" rIns="0" bIns="0" rtlCol="0" anchor="t"/>
          <a:lstStyle/>
          <a:p>
            <a:pPr marL="0" indent="0" algn="l">
              <a:lnSpc>
                <a:spcPts val="2500"/>
              </a:lnSpc>
              <a:buNone/>
            </a:pPr>
            <a:r>
              <a:rPr lang="en-US" dirty="0">
                <a:latin typeface="Times New Roman" panose="02020603050405020304" pitchFamily="18" charset="0"/>
                <a:ea typeface="Arimo" pitchFamily="34" charset="-122"/>
                <a:cs typeface="Times New Roman" panose="02020603050405020304" pitchFamily="18" charset="0"/>
              </a:rPr>
              <a:t>Различия в быте, потреблении и региональной специфике.</a:t>
            </a:r>
            <a:endParaRPr lang="en-US" dirty="0">
              <a:latin typeface="Times New Roman" panose="02020603050405020304" pitchFamily="18" charset="0"/>
              <a:cs typeface="Times New Roman" panose="02020603050405020304" pitchFamily="18" charset="0"/>
            </a:endParaRPr>
          </a:p>
        </p:txBody>
      </p:sp>
      <p:sp>
        <p:nvSpPr>
          <p:cNvPr id="18" name="Text 12"/>
          <p:cNvSpPr/>
          <p:nvPr/>
        </p:nvSpPr>
        <p:spPr>
          <a:xfrm>
            <a:off x="1091446" y="6607731"/>
            <a:ext cx="12745164" cy="635079"/>
          </a:xfrm>
          <a:prstGeom prst="rect">
            <a:avLst/>
          </a:prstGeom>
          <a:noFill/>
          <a:ln/>
        </p:spPr>
        <p:txBody>
          <a:bodyPr wrap="square" lIns="0" tIns="0" rIns="0" bIns="0" rtlCol="0" anchor="t"/>
          <a:lstStyle/>
          <a:p>
            <a:pPr marL="0" indent="0" algn="l">
              <a:lnSpc>
                <a:spcPts val="2500"/>
              </a:lnSpc>
              <a:buNone/>
            </a:pPr>
            <a:r>
              <a:rPr lang="en-US" b="1" dirty="0">
                <a:latin typeface="Times New Roman" panose="02020603050405020304" pitchFamily="18" charset="0"/>
                <a:ea typeface="Arimo" pitchFamily="34" charset="-122"/>
                <a:cs typeface="Times New Roman" panose="02020603050405020304" pitchFamily="18" charset="0"/>
              </a:rPr>
              <a:t>Должностное положение доминировало над профессиональными навыками</a:t>
            </a:r>
            <a:r>
              <a:rPr lang="en-US" dirty="0">
                <a:latin typeface="Times New Roman" panose="02020603050405020304" pitchFamily="18" charset="0"/>
                <a:ea typeface="Arimo" pitchFamily="34" charset="-122"/>
                <a:cs typeface="Times New Roman" panose="02020603050405020304" pitchFamily="18" charset="0"/>
              </a:rPr>
              <a:t>, а ведомственная принадлежность — над содержанием труда. Эта зависимость сделала советскую систему устойчивой, но уязвимой при переходе к рынку.</a:t>
            </a:r>
            <a:endParaRPr lang="en-US" dirty="0">
              <a:latin typeface="Times New Roman" panose="02020603050405020304" pitchFamily="18" charset="0"/>
              <a:cs typeface="Times New Roman" panose="02020603050405020304" pitchFamily="18" charset="0"/>
            </a:endParaRPr>
          </a:p>
        </p:txBody>
      </p:sp>
      <p:sp>
        <p:nvSpPr>
          <p:cNvPr id="19" name="Shape 13"/>
          <p:cNvSpPr/>
          <p:nvPr/>
        </p:nvSpPr>
        <p:spPr>
          <a:xfrm>
            <a:off x="793790" y="6384488"/>
            <a:ext cx="22860" cy="1081564"/>
          </a:xfrm>
          <a:prstGeom prst="rect">
            <a:avLst/>
          </a:prstGeom>
          <a:solidFill>
            <a:srgbClr val="5E4CE6"/>
          </a:solidFill>
          <a:ln/>
        </p:spPr>
        <p:txBody>
          <a:bodyPr/>
          <a:lstStyle/>
          <a:p>
            <a:endParaRPr 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0000"/>
            </a:srgbClr>
          </a:solidFill>
          <a:ln/>
        </p:spPr>
        <p:txBody>
          <a:bodyPr/>
          <a:lstStyle/>
          <a:p>
            <a:endParaRPr lang="ru-RU"/>
          </a:p>
        </p:txBody>
      </p:sp>
      <p:sp>
        <p:nvSpPr>
          <p:cNvPr id="4" name="Text 1"/>
          <p:cNvSpPr/>
          <p:nvPr/>
        </p:nvSpPr>
        <p:spPr>
          <a:xfrm>
            <a:off x="559328" y="598757"/>
            <a:ext cx="10509528" cy="589121"/>
          </a:xfrm>
          <a:prstGeom prst="rect">
            <a:avLst/>
          </a:prstGeom>
          <a:noFill/>
          <a:ln/>
        </p:spPr>
        <p:txBody>
          <a:bodyPr wrap="none" lIns="0" tIns="0" rIns="0" bIns="0" rtlCol="0" anchor="t"/>
          <a:lstStyle/>
          <a:p>
            <a:pPr marL="0" indent="0" algn="l">
              <a:lnSpc>
                <a:spcPts val="4600"/>
              </a:lnSpc>
              <a:buNone/>
            </a:pPr>
            <a:r>
              <a:rPr lang="en-US" sz="4000" b="1" i="1" dirty="0">
                <a:solidFill>
                  <a:srgbClr val="231971"/>
                </a:solidFill>
                <a:latin typeface="Times New Roman" panose="02020603050405020304" pitchFamily="18" charset="0"/>
                <a:ea typeface="Outfit Extra Bold" pitchFamily="34" charset="-122"/>
                <a:cs typeface="Times New Roman" panose="02020603050405020304" pitchFamily="18" charset="0"/>
              </a:rPr>
              <a:t>Четыре Базовых Класса по Т.И. Заславской</a:t>
            </a:r>
            <a:endParaRPr lang="en-US" sz="4000" i="1" dirty="0">
              <a:latin typeface="Times New Roman" panose="02020603050405020304" pitchFamily="18" charset="0"/>
              <a:cs typeface="Times New Roman" panose="02020603050405020304" pitchFamily="18" charset="0"/>
            </a:endParaRPr>
          </a:p>
        </p:txBody>
      </p:sp>
      <p:sp>
        <p:nvSpPr>
          <p:cNvPr id="5" name="Text 2"/>
          <p:cNvSpPr/>
          <p:nvPr/>
        </p:nvSpPr>
        <p:spPr>
          <a:xfrm>
            <a:off x="1919205" y="1389339"/>
            <a:ext cx="13042821" cy="301704"/>
          </a:xfrm>
          <a:prstGeom prst="rect">
            <a:avLst/>
          </a:prstGeom>
          <a:noFill/>
          <a:ln/>
        </p:spPr>
        <p:txBody>
          <a:bodyPr wrap="none" lIns="0" tIns="0" rIns="0" bIns="0" rtlCol="0" anchor="t"/>
          <a:lstStyle/>
          <a:p>
            <a:pPr marL="0" indent="0" algn="l">
              <a:lnSpc>
                <a:spcPts val="2350"/>
              </a:lnSpc>
              <a:buNone/>
            </a:pPr>
            <a:r>
              <a:rPr lang="en-US" dirty="0">
                <a:latin typeface="Times New Roman" panose="02020603050405020304" pitchFamily="18" charset="0"/>
                <a:ea typeface="Arimo" pitchFamily="34" charset="-122"/>
                <a:cs typeface="Times New Roman" panose="02020603050405020304" pitchFamily="18" charset="0"/>
              </a:rPr>
              <a:t>Обобщив сложную схему, Заславская выделила четыре основные группы, отражающие </a:t>
            </a:r>
            <a:r>
              <a:rPr lang="en-US" dirty="0" err="1">
                <a:latin typeface="Times New Roman" panose="02020603050405020304" pitchFamily="18" charset="0"/>
                <a:ea typeface="Arimo" pitchFamily="34" charset="-122"/>
                <a:cs typeface="Times New Roman" panose="02020603050405020304" pitchFamily="18" charset="0"/>
              </a:rPr>
              <a:t>реальную</a:t>
            </a:r>
            <a:r>
              <a:rPr lang="en-US" dirty="0">
                <a:latin typeface="Times New Roman" panose="02020603050405020304" pitchFamily="18" charset="0"/>
                <a:ea typeface="Arimo" pitchFamily="34" charset="-122"/>
                <a:cs typeface="Times New Roman" panose="02020603050405020304" pitchFamily="18" charset="0"/>
              </a:rPr>
              <a:t> </a:t>
            </a:r>
            <a:endParaRPr lang="ru-RU" dirty="0">
              <a:latin typeface="Times New Roman" panose="02020603050405020304" pitchFamily="18" charset="0"/>
              <a:ea typeface="Arimo" pitchFamily="34" charset="-122"/>
              <a:cs typeface="Times New Roman" panose="02020603050405020304" pitchFamily="18" charset="0"/>
            </a:endParaRPr>
          </a:p>
          <a:p>
            <a:pPr marL="0" indent="0" algn="l">
              <a:lnSpc>
                <a:spcPts val="2350"/>
              </a:lnSpc>
              <a:buNone/>
            </a:pPr>
            <a:r>
              <a:rPr lang="en-US" dirty="0" err="1">
                <a:latin typeface="Times New Roman" panose="02020603050405020304" pitchFamily="18" charset="0"/>
                <a:ea typeface="Arimo" pitchFamily="34" charset="-122"/>
                <a:cs typeface="Times New Roman" panose="02020603050405020304" pitchFamily="18" charset="0"/>
              </a:rPr>
              <a:t>социальную</a:t>
            </a:r>
            <a:r>
              <a:rPr lang="en-US" dirty="0">
                <a:latin typeface="Times New Roman" panose="02020603050405020304" pitchFamily="18" charset="0"/>
                <a:ea typeface="Arimo" pitchFamily="34" charset="-122"/>
                <a:cs typeface="Times New Roman" panose="02020603050405020304" pitchFamily="18" charset="0"/>
              </a:rPr>
              <a:t> структуру СССР конца 1980-х годов:</a:t>
            </a:r>
            <a:endParaRPr lang="en-US" dirty="0">
              <a:latin typeface="Times New Roman" panose="02020603050405020304" pitchFamily="18" charset="0"/>
              <a:cs typeface="Times New Roman" panose="02020603050405020304" pitchFamily="18" charset="0"/>
            </a:endParaRPr>
          </a:p>
        </p:txBody>
      </p:sp>
      <p:sp>
        <p:nvSpPr>
          <p:cNvPr id="6" name="Shape 3"/>
          <p:cNvSpPr/>
          <p:nvPr/>
        </p:nvSpPr>
        <p:spPr>
          <a:xfrm>
            <a:off x="793790" y="2148245"/>
            <a:ext cx="6427113" cy="2157413"/>
          </a:xfrm>
          <a:prstGeom prst="roundRect">
            <a:avLst>
              <a:gd name="adj" fmla="val 3671"/>
            </a:avLst>
          </a:prstGeom>
          <a:solidFill>
            <a:srgbClr val="E9E6FA"/>
          </a:solidFill>
          <a:ln w="7620">
            <a:solidFill>
              <a:srgbClr val="BDB8DF"/>
            </a:solidFill>
            <a:prstDash val="solid"/>
          </a:ln>
        </p:spPr>
        <p:txBody>
          <a:bodyPr/>
          <a:lstStyle/>
          <a:p>
            <a:endParaRPr lang="ru-RU"/>
          </a:p>
        </p:txBody>
      </p:sp>
      <p:sp>
        <p:nvSpPr>
          <p:cNvPr id="7" name="Shape 4"/>
          <p:cNvSpPr/>
          <p:nvPr/>
        </p:nvSpPr>
        <p:spPr>
          <a:xfrm>
            <a:off x="989886" y="2344341"/>
            <a:ext cx="565547" cy="565547"/>
          </a:xfrm>
          <a:prstGeom prst="roundRect">
            <a:avLst>
              <a:gd name="adj" fmla="val 16166801"/>
            </a:avLst>
          </a:prstGeom>
          <a:solidFill>
            <a:srgbClr val="5E4CE6"/>
          </a:solidFill>
          <a:ln/>
        </p:spPr>
        <p:txBody>
          <a:bodyPr/>
          <a:lstStyle/>
          <a:p>
            <a:endParaRPr lang="ru-RU"/>
          </a:p>
        </p:txBody>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5381" y="2499836"/>
            <a:ext cx="254437" cy="254437"/>
          </a:xfrm>
          <a:prstGeom prst="rect">
            <a:avLst/>
          </a:prstGeom>
        </p:spPr>
      </p:pic>
      <p:sp>
        <p:nvSpPr>
          <p:cNvPr id="9" name="Text 5"/>
          <p:cNvSpPr/>
          <p:nvPr/>
        </p:nvSpPr>
        <p:spPr>
          <a:xfrm>
            <a:off x="989886" y="3098363"/>
            <a:ext cx="2356842" cy="294680"/>
          </a:xfrm>
          <a:prstGeom prst="rect">
            <a:avLst/>
          </a:prstGeom>
          <a:noFill/>
          <a:ln/>
        </p:spPr>
        <p:txBody>
          <a:bodyPr wrap="none" lIns="0" tIns="0" rIns="0" bIns="0" rtlCol="0" anchor="t"/>
          <a:lstStyle/>
          <a:p>
            <a:pPr marL="0" indent="0" algn="l">
              <a:lnSpc>
                <a:spcPts val="2300"/>
              </a:lnSpc>
              <a:buNone/>
            </a:pPr>
            <a:r>
              <a:rPr lang="en-US" b="1" dirty="0">
                <a:latin typeface="Times New Roman" panose="02020603050405020304" pitchFamily="18" charset="0"/>
                <a:ea typeface="Outfit Extra Bold" pitchFamily="34" charset="-122"/>
                <a:cs typeface="Times New Roman" panose="02020603050405020304" pitchFamily="18" charset="0"/>
              </a:rPr>
              <a:t>Правящий Класс</a:t>
            </a:r>
            <a:endParaRPr lang="en-US" dirty="0">
              <a:latin typeface="Times New Roman" panose="02020603050405020304" pitchFamily="18" charset="0"/>
              <a:cs typeface="Times New Roman" panose="02020603050405020304" pitchFamily="18" charset="0"/>
            </a:endParaRPr>
          </a:p>
        </p:txBody>
      </p:sp>
      <p:sp>
        <p:nvSpPr>
          <p:cNvPr id="10" name="Text 6"/>
          <p:cNvSpPr/>
          <p:nvPr/>
        </p:nvSpPr>
        <p:spPr>
          <a:xfrm>
            <a:off x="989886" y="3506153"/>
            <a:ext cx="6034921" cy="603409"/>
          </a:xfrm>
          <a:prstGeom prst="rect">
            <a:avLst/>
          </a:prstGeom>
          <a:noFill/>
          <a:ln/>
        </p:spPr>
        <p:txBody>
          <a:bodyPr wrap="square" lIns="0" tIns="0" rIns="0" bIns="0" rtlCol="0" anchor="t"/>
          <a:lstStyle/>
          <a:p>
            <a:pPr marL="0" indent="0" algn="l">
              <a:lnSpc>
                <a:spcPts val="2350"/>
              </a:lnSpc>
              <a:buNone/>
            </a:pPr>
            <a:r>
              <a:rPr lang="en-US" dirty="0">
                <a:latin typeface="Times New Roman" panose="02020603050405020304" pitchFamily="18" charset="0"/>
                <a:ea typeface="Arimo" pitchFamily="34" charset="-122"/>
                <a:cs typeface="Times New Roman" panose="02020603050405020304" pitchFamily="18" charset="0"/>
              </a:rPr>
              <a:t>Номенклатура, обладающая всей полнотой власти и распределительных функций.</a:t>
            </a:r>
            <a:endParaRPr lang="en-US" dirty="0">
              <a:latin typeface="Times New Roman" panose="02020603050405020304" pitchFamily="18" charset="0"/>
              <a:cs typeface="Times New Roman" panose="02020603050405020304" pitchFamily="18" charset="0"/>
            </a:endParaRPr>
          </a:p>
        </p:txBody>
      </p:sp>
      <p:sp>
        <p:nvSpPr>
          <p:cNvPr id="11" name="Shape 7"/>
          <p:cNvSpPr/>
          <p:nvPr/>
        </p:nvSpPr>
        <p:spPr>
          <a:xfrm>
            <a:off x="7409378" y="2148245"/>
            <a:ext cx="6427232" cy="2157413"/>
          </a:xfrm>
          <a:prstGeom prst="roundRect">
            <a:avLst>
              <a:gd name="adj" fmla="val 3671"/>
            </a:avLst>
          </a:prstGeom>
          <a:solidFill>
            <a:srgbClr val="E9E6FA"/>
          </a:solidFill>
          <a:ln w="7620">
            <a:solidFill>
              <a:srgbClr val="BDB8DF"/>
            </a:solidFill>
            <a:prstDash val="solid"/>
          </a:ln>
        </p:spPr>
        <p:txBody>
          <a:bodyPr/>
          <a:lstStyle/>
          <a:p>
            <a:endParaRPr lang="ru-RU"/>
          </a:p>
        </p:txBody>
      </p:sp>
      <p:sp>
        <p:nvSpPr>
          <p:cNvPr id="12" name="Shape 8"/>
          <p:cNvSpPr/>
          <p:nvPr/>
        </p:nvSpPr>
        <p:spPr>
          <a:xfrm>
            <a:off x="7605474" y="2344341"/>
            <a:ext cx="565547" cy="565547"/>
          </a:xfrm>
          <a:prstGeom prst="roundRect">
            <a:avLst>
              <a:gd name="adj" fmla="val 16166801"/>
            </a:avLst>
          </a:prstGeom>
          <a:solidFill>
            <a:srgbClr val="5E4CE6"/>
          </a:solidFill>
          <a:ln/>
        </p:spPr>
        <p:txBody>
          <a:bodyPr/>
          <a:lstStyle/>
          <a:p>
            <a:endParaRPr lang="ru-RU"/>
          </a:p>
        </p:txBody>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0970" y="2499836"/>
            <a:ext cx="254437" cy="254437"/>
          </a:xfrm>
          <a:prstGeom prst="rect">
            <a:avLst/>
          </a:prstGeom>
        </p:spPr>
      </p:pic>
      <p:sp>
        <p:nvSpPr>
          <p:cNvPr id="14" name="Text 9"/>
          <p:cNvSpPr/>
          <p:nvPr/>
        </p:nvSpPr>
        <p:spPr>
          <a:xfrm>
            <a:off x="7605474" y="3098363"/>
            <a:ext cx="2356842" cy="294680"/>
          </a:xfrm>
          <a:prstGeom prst="rect">
            <a:avLst/>
          </a:prstGeom>
          <a:noFill/>
          <a:ln/>
        </p:spPr>
        <p:txBody>
          <a:bodyPr wrap="none" lIns="0" tIns="0" rIns="0" bIns="0" rtlCol="0" anchor="t"/>
          <a:lstStyle/>
          <a:p>
            <a:pPr marL="0" indent="0" algn="l">
              <a:lnSpc>
                <a:spcPts val="2300"/>
              </a:lnSpc>
              <a:buNone/>
            </a:pPr>
            <a:r>
              <a:rPr lang="en-US" b="1" dirty="0">
                <a:latin typeface="Times New Roman" panose="02020603050405020304" pitchFamily="18" charset="0"/>
                <a:ea typeface="Outfit Extra Bold" pitchFamily="34" charset="-122"/>
                <a:cs typeface="Times New Roman" panose="02020603050405020304" pitchFamily="18" charset="0"/>
              </a:rPr>
              <a:t>Средний Класс</a:t>
            </a:r>
            <a:endParaRPr lang="en-US" dirty="0">
              <a:latin typeface="Times New Roman" panose="02020603050405020304" pitchFamily="18" charset="0"/>
              <a:cs typeface="Times New Roman" panose="02020603050405020304" pitchFamily="18" charset="0"/>
            </a:endParaRPr>
          </a:p>
        </p:txBody>
      </p:sp>
      <p:sp>
        <p:nvSpPr>
          <p:cNvPr id="15" name="Text 10"/>
          <p:cNvSpPr/>
          <p:nvPr/>
        </p:nvSpPr>
        <p:spPr>
          <a:xfrm>
            <a:off x="7605474" y="3506153"/>
            <a:ext cx="6035040" cy="603409"/>
          </a:xfrm>
          <a:prstGeom prst="rect">
            <a:avLst/>
          </a:prstGeom>
          <a:noFill/>
          <a:ln/>
        </p:spPr>
        <p:txBody>
          <a:bodyPr wrap="square" lIns="0" tIns="0" rIns="0" bIns="0" rtlCol="0" anchor="t"/>
          <a:lstStyle/>
          <a:p>
            <a:pPr marL="0" indent="0" algn="l">
              <a:lnSpc>
                <a:spcPts val="2350"/>
              </a:lnSpc>
              <a:buNone/>
            </a:pPr>
            <a:r>
              <a:rPr lang="en-US" dirty="0">
                <a:latin typeface="Times New Roman" panose="02020603050405020304" pitchFamily="18" charset="0"/>
                <a:ea typeface="Arimo" pitchFamily="34" charset="-122"/>
                <a:cs typeface="Times New Roman" panose="02020603050405020304" pitchFamily="18" charset="0"/>
              </a:rPr>
              <a:t>Управленцы среднего звена и высококвалифицированная интеллигенция.</a:t>
            </a:r>
            <a:endParaRPr lang="en-US" dirty="0">
              <a:latin typeface="Times New Roman" panose="02020603050405020304" pitchFamily="18" charset="0"/>
              <a:cs typeface="Times New Roman" panose="02020603050405020304" pitchFamily="18" charset="0"/>
            </a:endParaRPr>
          </a:p>
        </p:txBody>
      </p:sp>
      <p:sp>
        <p:nvSpPr>
          <p:cNvPr id="16" name="Shape 11"/>
          <p:cNvSpPr/>
          <p:nvPr/>
        </p:nvSpPr>
        <p:spPr>
          <a:xfrm>
            <a:off x="793790" y="4494133"/>
            <a:ext cx="6427113" cy="2157413"/>
          </a:xfrm>
          <a:prstGeom prst="roundRect">
            <a:avLst>
              <a:gd name="adj" fmla="val 3671"/>
            </a:avLst>
          </a:prstGeom>
          <a:solidFill>
            <a:srgbClr val="E9E6FA"/>
          </a:solidFill>
          <a:ln w="7620">
            <a:solidFill>
              <a:srgbClr val="BDB8DF"/>
            </a:solidFill>
            <a:prstDash val="solid"/>
          </a:ln>
        </p:spPr>
        <p:txBody>
          <a:bodyPr/>
          <a:lstStyle/>
          <a:p>
            <a:endParaRPr lang="ru-RU"/>
          </a:p>
        </p:txBody>
      </p:sp>
      <p:sp>
        <p:nvSpPr>
          <p:cNvPr id="17" name="Shape 12"/>
          <p:cNvSpPr/>
          <p:nvPr/>
        </p:nvSpPr>
        <p:spPr>
          <a:xfrm>
            <a:off x="989886" y="4690229"/>
            <a:ext cx="565547" cy="565547"/>
          </a:xfrm>
          <a:prstGeom prst="roundRect">
            <a:avLst>
              <a:gd name="adj" fmla="val 16166801"/>
            </a:avLst>
          </a:prstGeom>
          <a:solidFill>
            <a:srgbClr val="5E4CE6"/>
          </a:solidFill>
          <a:ln/>
        </p:spPr>
        <p:txBody>
          <a:bodyPr/>
          <a:lstStyle/>
          <a:p>
            <a:endParaRPr lang="ru-RU"/>
          </a:p>
        </p:txBody>
      </p:sp>
      <p:pic>
        <p:nvPicPr>
          <p:cNvPr id="1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5381" y="4845725"/>
            <a:ext cx="254437" cy="254437"/>
          </a:xfrm>
          <a:prstGeom prst="rect">
            <a:avLst/>
          </a:prstGeom>
        </p:spPr>
      </p:pic>
      <p:sp>
        <p:nvSpPr>
          <p:cNvPr id="19" name="Text 13"/>
          <p:cNvSpPr/>
          <p:nvPr/>
        </p:nvSpPr>
        <p:spPr>
          <a:xfrm>
            <a:off x="989886" y="5444252"/>
            <a:ext cx="2356842" cy="294680"/>
          </a:xfrm>
          <a:prstGeom prst="rect">
            <a:avLst/>
          </a:prstGeom>
          <a:noFill/>
          <a:ln/>
        </p:spPr>
        <p:txBody>
          <a:bodyPr wrap="none" lIns="0" tIns="0" rIns="0" bIns="0" rtlCol="0" anchor="t"/>
          <a:lstStyle/>
          <a:p>
            <a:pPr marL="0" indent="0" algn="l">
              <a:lnSpc>
                <a:spcPts val="2300"/>
              </a:lnSpc>
              <a:buNone/>
            </a:pPr>
            <a:r>
              <a:rPr lang="en-US" b="1" dirty="0">
                <a:latin typeface="Times New Roman" panose="02020603050405020304" pitchFamily="18" charset="0"/>
                <a:ea typeface="Outfit Extra Bold" pitchFamily="34" charset="-122"/>
                <a:cs typeface="Times New Roman" panose="02020603050405020304" pitchFamily="18" charset="0"/>
              </a:rPr>
              <a:t>Базовый Класс</a:t>
            </a:r>
            <a:endParaRPr lang="en-US" dirty="0">
              <a:latin typeface="Times New Roman" panose="02020603050405020304" pitchFamily="18" charset="0"/>
              <a:cs typeface="Times New Roman" panose="02020603050405020304" pitchFamily="18" charset="0"/>
            </a:endParaRPr>
          </a:p>
        </p:txBody>
      </p:sp>
      <p:sp>
        <p:nvSpPr>
          <p:cNvPr id="20" name="Text 14"/>
          <p:cNvSpPr/>
          <p:nvPr/>
        </p:nvSpPr>
        <p:spPr>
          <a:xfrm>
            <a:off x="989886" y="5852041"/>
            <a:ext cx="6034921" cy="603409"/>
          </a:xfrm>
          <a:prstGeom prst="rect">
            <a:avLst/>
          </a:prstGeom>
          <a:noFill/>
          <a:ln/>
        </p:spPr>
        <p:txBody>
          <a:bodyPr wrap="square" lIns="0" tIns="0" rIns="0" bIns="0" rtlCol="0" anchor="t"/>
          <a:lstStyle/>
          <a:p>
            <a:pPr marL="0" indent="0" algn="l">
              <a:lnSpc>
                <a:spcPts val="2350"/>
              </a:lnSpc>
              <a:buNone/>
            </a:pPr>
            <a:r>
              <a:rPr lang="en-US" dirty="0">
                <a:latin typeface="Times New Roman" panose="02020603050405020304" pitchFamily="18" charset="0"/>
                <a:ea typeface="Arimo" pitchFamily="34" charset="-122"/>
                <a:cs typeface="Times New Roman" panose="02020603050405020304" pitchFamily="18" charset="0"/>
              </a:rPr>
              <a:t>Наемные работники: рабочие, колхозники, интеллигенция средней и низкой квалификации.</a:t>
            </a:r>
            <a:endParaRPr lang="en-US" dirty="0">
              <a:latin typeface="Times New Roman" panose="02020603050405020304" pitchFamily="18" charset="0"/>
              <a:cs typeface="Times New Roman" panose="02020603050405020304" pitchFamily="18" charset="0"/>
            </a:endParaRPr>
          </a:p>
        </p:txBody>
      </p:sp>
      <p:sp>
        <p:nvSpPr>
          <p:cNvPr id="21" name="Shape 15"/>
          <p:cNvSpPr/>
          <p:nvPr/>
        </p:nvSpPr>
        <p:spPr>
          <a:xfrm>
            <a:off x="7409378" y="4494133"/>
            <a:ext cx="6427232" cy="2157413"/>
          </a:xfrm>
          <a:prstGeom prst="roundRect">
            <a:avLst>
              <a:gd name="adj" fmla="val 3671"/>
            </a:avLst>
          </a:prstGeom>
          <a:solidFill>
            <a:srgbClr val="E9E6FA"/>
          </a:solidFill>
          <a:ln w="7620">
            <a:solidFill>
              <a:srgbClr val="BDB8DF"/>
            </a:solidFill>
            <a:prstDash val="solid"/>
          </a:ln>
        </p:spPr>
        <p:txBody>
          <a:bodyPr/>
          <a:lstStyle/>
          <a:p>
            <a:endParaRPr lang="ru-RU"/>
          </a:p>
        </p:txBody>
      </p:sp>
      <p:sp>
        <p:nvSpPr>
          <p:cNvPr id="22" name="Shape 16"/>
          <p:cNvSpPr/>
          <p:nvPr/>
        </p:nvSpPr>
        <p:spPr>
          <a:xfrm>
            <a:off x="7605474" y="4690229"/>
            <a:ext cx="565547" cy="565547"/>
          </a:xfrm>
          <a:prstGeom prst="roundRect">
            <a:avLst>
              <a:gd name="adj" fmla="val 16166801"/>
            </a:avLst>
          </a:prstGeom>
          <a:solidFill>
            <a:srgbClr val="5E4CE6"/>
          </a:solidFill>
          <a:ln/>
        </p:spPr>
        <p:txBody>
          <a:bodyPr/>
          <a:lstStyle/>
          <a:p>
            <a:endParaRPr lang="ru-RU"/>
          </a:p>
        </p:txBody>
      </p:sp>
      <p:pic>
        <p:nvPicPr>
          <p:cNvPr id="2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60970" y="4845725"/>
            <a:ext cx="254437" cy="254437"/>
          </a:xfrm>
          <a:prstGeom prst="rect">
            <a:avLst/>
          </a:prstGeom>
        </p:spPr>
      </p:pic>
      <p:sp>
        <p:nvSpPr>
          <p:cNvPr id="24" name="Text 17"/>
          <p:cNvSpPr/>
          <p:nvPr/>
        </p:nvSpPr>
        <p:spPr>
          <a:xfrm>
            <a:off x="7605474" y="5444252"/>
            <a:ext cx="2356842" cy="294680"/>
          </a:xfrm>
          <a:prstGeom prst="rect">
            <a:avLst/>
          </a:prstGeom>
          <a:noFill/>
          <a:ln/>
        </p:spPr>
        <p:txBody>
          <a:bodyPr wrap="none" lIns="0" tIns="0" rIns="0" bIns="0" rtlCol="0" anchor="t"/>
          <a:lstStyle/>
          <a:p>
            <a:pPr marL="0" indent="0" algn="l">
              <a:lnSpc>
                <a:spcPts val="2300"/>
              </a:lnSpc>
              <a:buNone/>
            </a:pPr>
            <a:r>
              <a:rPr lang="en-US" b="1" dirty="0">
                <a:latin typeface="Times New Roman" panose="02020603050405020304" pitchFamily="18" charset="0"/>
                <a:ea typeface="Outfit Extra Bold" pitchFamily="34" charset="-122"/>
                <a:cs typeface="Times New Roman" panose="02020603050405020304" pitchFamily="18" charset="0"/>
              </a:rPr>
              <a:t>Социальное Дно</a:t>
            </a:r>
            <a:endParaRPr lang="en-US" dirty="0">
              <a:latin typeface="Times New Roman" panose="02020603050405020304" pitchFamily="18" charset="0"/>
              <a:cs typeface="Times New Roman" panose="02020603050405020304" pitchFamily="18" charset="0"/>
            </a:endParaRPr>
          </a:p>
        </p:txBody>
      </p:sp>
      <p:sp>
        <p:nvSpPr>
          <p:cNvPr id="25" name="Text 18"/>
          <p:cNvSpPr/>
          <p:nvPr/>
        </p:nvSpPr>
        <p:spPr>
          <a:xfrm>
            <a:off x="7605474" y="5852041"/>
            <a:ext cx="6035040" cy="301704"/>
          </a:xfrm>
          <a:prstGeom prst="rect">
            <a:avLst/>
          </a:prstGeom>
          <a:noFill/>
          <a:ln/>
        </p:spPr>
        <p:txBody>
          <a:bodyPr wrap="none" lIns="0" tIns="0" rIns="0" bIns="0" rtlCol="0" anchor="t"/>
          <a:lstStyle/>
          <a:p>
            <a:pPr marL="0" indent="0" algn="l">
              <a:lnSpc>
                <a:spcPts val="2350"/>
              </a:lnSpc>
              <a:buNone/>
            </a:pPr>
            <a:r>
              <a:rPr lang="en-US" dirty="0">
                <a:latin typeface="Times New Roman" panose="02020603050405020304" pitchFamily="18" charset="0"/>
                <a:ea typeface="Arimo" pitchFamily="34" charset="-122"/>
                <a:cs typeface="Times New Roman" panose="02020603050405020304" pitchFamily="18" charset="0"/>
              </a:rPr>
              <a:t>Маргинальные и деклассированные группы.</a:t>
            </a:r>
            <a:endParaRPr lang="en-US" dirty="0">
              <a:latin typeface="Times New Roman" panose="02020603050405020304" pitchFamily="18" charset="0"/>
              <a:cs typeface="Times New Roman" panose="02020603050405020304" pitchFamily="18" charset="0"/>
            </a:endParaRPr>
          </a:p>
        </p:txBody>
      </p:sp>
      <p:sp>
        <p:nvSpPr>
          <p:cNvPr id="26" name="Text 19"/>
          <p:cNvSpPr/>
          <p:nvPr/>
        </p:nvSpPr>
        <p:spPr>
          <a:xfrm>
            <a:off x="793790" y="6863596"/>
            <a:ext cx="13042821" cy="603409"/>
          </a:xfrm>
          <a:prstGeom prst="rect">
            <a:avLst/>
          </a:prstGeom>
          <a:noFill/>
          <a:ln/>
        </p:spPr>
        <p:txBody>
          <a:bodyPr wrap="square" lIns="0" tIns="0" rIns="0" bIns="0" rtlCol="0" anchor="t"/>
          <a:lstStyle/>
          <a:p>
            <a:pPr marL="0" indent="0" algn="l">
              <a:lnSpc>
                <a:spcPts val="2350"/>
              </a:lnSpc>
              <a:buNone/>
            </a:pPr>
            <a:r>
              <a:rPr lang="en-US" dirty="0">
                <a:latin typeface="Times New Roman" panose="02020603050405020304" pitchFamily="18" charset="0"/>
                <a:ea typeface="Arimo" pitchFamily="34" charset="-122"/>
                <a:cs typeface="Times New Roman" panose="02020603050405020304" pitchFamily="18" charset="0"/>
              </a:rPr>
              <a:t>Ломка прежних принципов распределения благ стала причиной глубоких социальных изменений, так как благосостояние миллионов граждан зависело от должности и принадлежности к коллективу, а не от рыночной конкуренции.</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TotalTime>
  <Words>1150</Words>
  <Application>Microsoft Office PowerPoint</Application>
  <PresentationFormat>Произвольный</PresentationFormat>
  <Paragraphs>105</Paragraphs>
  <Slides>12</Slides>
  <Notes>12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12</vt:i4>
      </vt:variant>
    </vt:vector>
  </HeadingPairs>
  <TitlesOfParts>
    <vt:vector size="16" baseType="lpstr">
      <vt:lpstr>Times New Roman</vt:lpstr>
      <vt:lpstr>Outfit Extra Bold</vt:lpstr>
      <vt:lpstr>Arial</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Олька В</dc:creator>
  <cp:lastModifiedBy>Олька В</cp:lastModifiedBy>
  <cp:revision>2</cp:revision>
  <dcterms:created xsi:type="dcterms:W3CDTF">2025-10-16T19:49:48Z</dcterms:created>
  <dcterms:modified xsi:type="dcterms:W3CDTF">2025-12-02T20:04:53Z</dcterms:modified>
</cp:coreProperties>
</file>